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47"/>
  </p:notesMasterIdLst>
  <p:handoutMasterIdLst>
    <p:handoutMasterId r:id="rId48"/>
  </p:handoutMasterIdLst>
  <p:sldIdLst>
    <p:sldId id="668" r:id="rId6"/>
    <p:sldId id="683" r:id="rId7"/>
    <p:sldId id="762" r:id="rId8"/>
    <p:sldId id="800" r:id="rId9"/>
    <p:sldId id="765" r:id="rId10"/>
    <p:sldId id="801" r:id="rId11"/>
    <p:sldId id="766" r:id="rId12"/>
    <p:sldId id="767" r:id="rId13"/>
    <p:sldId id="768" r:id="rId14"/>
    <p:sldId id="769" r:id="rId15"/>
    <p:sldId id="770" r:id="rId16"/>
    <p:sldId id="761" r:id="rId17"/>
    <p:sldId id="771" r:id="rId18"/>
    <p:sldId id="772" r:id="rId19"/>
    <p:sldId id="773" r:id="rId20"/>
    <p:sldId id="774" r:id="rId21"/>
    <p:sldId id="775" r:id="rId22"/>
    <p:sldId id="776" r:id="rId23"/>
    <p:sldId id="777" r:id="rId24"/>
    <p:sldId id="778" r:id="rId25"/>
    <p:sldId id="779" r:id="rId26"/>
    <p:sldId id="780" r:id="rId27"/>
    <p:sldId id="781" r:id="rId28"/>
    <p:sldId id="782" r:id="rId29"/>
    <p:sldId id="783" r:id="rId30"/>
    <p:sldId id="784" r:id="rId31"/>
    <p:sldId id="785" r:id="rId32"/>
    <p:sldId id="786" r:id="rId33"/>
    <p:sldId id="787" r:id="rId34"/>
    <p:sldId id="788" r:id="rId35"/>
    <p:sldId id="798" r:id="rId36"/>
    <p:sldId id="799" r:id="rId37"/>
    <p:sldId id="790" r:id="rId38"/>
    <p:sldId id="791" r:id="rId39"/>
    <p:sldId id="792" r:id="rId40"/>
    <p:sldId id="793" r:id="rId41"/>
    <p:sldId id="794" r:id="rId42"/>
    <p:sldId id="795" r:id="rId43"/>
    <p:sldId id="803" r:id="rId44"/>
    <p:sldId id="797" r:id="rId45"/>
    <p:sldId id="672" r:id="rId46"/>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BF0778B-7CA9-714A-9AC3-1B388009A849}">
          <p14:sldIdLst>
            <p14:sldId id="668"/>
            <p14:sldId id="683"/>
            <p14:sldId id="762"/>
            <p14:sldId id="800"/>
            <p14:sldId id="765"/>
            <p14:sldId id="801"/>
            <p14:sldId id="766"/>
            <p14:sldId id="767"/>
            <p14:sldId id="768"/>
            <p14:sldId id="769"/>
            <p14:sldId id="770"/>
            <p14:sldId id="761"/>
            <p14:sldId id="771"/>
            <p14:sldId id="772"/>
            <p14:sldId id="773"/>
            <p14:sldId id="774"/>
            <p14:sldId id="775"/>
            <p14:sldId id="776"/>
            <p14:sldId id="777"/>
            <p14:sldId id="778"/>
            <p14:sldId id="779"/>
            <p14:sldId id="780"/>
            <p14:sldId id="781"/>
            <p14:sldId id="782"/>
            <p14:sldId id="783"/>
            <p14:sldId id="784"/>
            <p14:sldId id="785"/>
            <p14:sldId id="786"/>
            <p14:sldId id="787"/>
            <p14:sldId id="788"/>
            <p14:sldId id="798"/>
            <p14:sldId id="799"/>
            <p14:sldId id="790"/>
            <p14:sldId id="791"/>
            <p14:sldId id="792"/>
            <p14:sldId id="793"/>
            <p14:sldId id="794"/>
            <p14:sldId id="795"/>
            <p14:sldId id="803"/>
            <p14:sldId id="797"/>
            <p14:sldId id="672"/>
          </p14:sldIdLst>
        </p14:section>
      </p14:sectionLst>
    </p:ex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klin Webber" initials="" lastIdx="0" clrIdx="0"/>
</p:cmAuthorLst>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37" autoAdjust="0"/>
    <p:restoredTop sz="59271" autoAdjust="0"/>
  </p:normalViewPr>
  <p:slideViewPr>
    <p:cSldViewPr snapToGrid="0">
      <p:cViewPr varScale="1">
        <p:scale>
          <a:sx n="28" d="100"/>
          <a:sy n="28" d="100"/>
        </p:scale>
        <p:origin x="1192" y="28"/>
      </p:cViewPr>
      <p:guideLst>
        <p:guide orient="horz" pos="2880"/>
        <p:guide pos="512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47" d="100"/>
          <a:sy n="47" d="100"/>
        </p:scale>
        <p:origin x="2784" y="6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slide" Target="slides/slide34.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slide" Target="slides/slide37.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slide" Target="slides/slide36.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slide" Target="slides/slide35.xml"/><Relationship Id="rId45" Type="http://schemas.openxmlformats.org/officeDocument/2006/relationships/slide" Target="slides/slide40.xml"/><Relationship Id="rId53"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handoutMaster" Target="handoutMasters/handoutMaster1.xml"/><Relationship Id="rId8" Type="http://schemas.openxmlformats.org/officeDocument/2006/relationships/slide" Target="slides/slide3.xml"/><Relationship Id="rId51"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2015-09-30</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hdphoto3.wdp>
</file>

<file path=ppt/media/image1.png>
</file>

<file path=ppt/media/image10.png>
</file>

<file path=ppt/media/image11.png>
</file>

<file path=ppt/media/image15.png>
</file>

<file path=ppt/media/image16.png>
</file>

<file path=ppt/media/image17.png>
</file>

<file path=ppt/media/image18.png>
</file>

<file path=ppt/media/image19.png>
</file>

<file path=ppt/media/image20.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2015-09-30</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sz="1200" kern="1200" dirty="0" smtClean="0">
                <a:solidFill>
                  <a:schemeClr val="tx1"/>
                </a:solidFill>
                <a:effectLst/>
                <a:latin typeface="Arial" panose="020B0604020202020204" pitchFamily="34" charset="0"/>
                <a:ea typeface="+mn-ea"/>
                <a:cs typeface="Arial" panose="020B0604020202020204" pitchFamily="34" charset="0"/>
              </a:rPr>
              <a:t>In this module you will learn how to use versioning control, modify a recipe, generate a Chef cookbook and set up a web server on a virtual workstation.</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5887777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context, </a:t>
            </a:r>
            <a:r>
              <a:rPr lang="en-US" dirty="0" smtClean="0"/>
              <a:t>'chef' </a:t>
            </a:r>
            <a:r>
              <a:rPr lang="en-US" dirty="0" smtClean="0"/>
              <a:t>is a command,</a:t>
            </a:r>
            <a:r>
              <a:rPr lang="en-US" baseline="0" dirty="0" smtClean="0"/>
              <a:t> not the Chef product.</a:t>
            </a:r>
          </a:p>
          <a:p>
            <a:endParaRPr lang="en-US" baseline="0" dirty="0" smtClean="0"/>
          </a:p>
          <a:p>
            <a:r>
              <a:rPr lang="en-US" baseline="0" dirty="0" smtClean="0"/>
              <a:t>What's the best way to learn Chef? Use Chef. We want you to literally run '</a:t>
            </a:r>
            <a:r>
              <a:rPr lang="en-US" b="0" baseline="0" dirty="0" smtClean="0"/>
              <a:t>chef'</a:t>
            </a:r>
            <a:r>
              <a:rPr lang="en-US" baseline="0" dirty="0" smtClean="0"/>
              <a:t>.</a:t>
            </a:r>
          </a:p>
          <a:p>
            <a:endParaRPr lang="en-US" baseline="0"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10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8947160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'chef'</a:t>
            </a:r>
            <a:r>
              <a:rPr lang="en-US" dirty="0" smtClean="0"/>
              <a:t> is a command-line application that does quite a few things. The most important thing to us right now is its ability to generate cookbooks and components.</a:t>
            </a:r>
          </a:p>
          <a:p>
            <a:endParaRPr lang="en-US" dirty="0" smtClean="0"/>
          </a:p>
          <a:p>
            <a:r>
              <a:rPr lang="en-US" dirty="0" smtClean="0"/>
              <a:t>But what is a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3617813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important that you learn to read the Chef documentation. Lets look up cookbooks in Chef's documentation. Visit the docs page on cookbooks and read the first three paragraphs.</a:t>
            </a:r>
          </a:p>
          <a:p>
            <a:endParaRPr lang="en-US" dirty="0" smtClean="0"/>
          </a:p>
          <a:p>
            <a:r>
              <a:rPr lang="en-US" dirty="0" smtClean="0"/>
              <a:t>Instructor Note: It may seem unusual to ask people in a physical classroom to read this content but it is important that they learn to refer to the documentation</a:t>
            </a:r>
            <a:r>
              <a:rPr lang="en-US" baseline="0" dirty="0" smtClean="0"/>
              <a:t> since they may need to in the workplace.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99625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cookbook is a structure that contains recipes. It also contains a number of other things--but right now we are most interested in a finding a home for our recipes, giving them a version, and providing a README to help describe them.</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997510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examine the '</a:t>
            </a:r>
            <a:r>
              <a:rPr lang="en-US" b="0" dirty="0" smtClean="0">
                <a:latin typeface="Inconsolata" panose="020B0609030003000000" pitchFamily="49" charset="0"/>
              </a:rPr>
              <a:t>chef generate' </a:t>
            </a:r>
            <a:r>
              <a:rPr lang="en-US" dirty="0" smtClean="0"/>
              <a:t>command. We can</a:t>
            </a:r>
            <a:r>
              <a:rPr lang="en-US" baseline="0" dirty="0" smtClean="0"/>
              <a:t> </a:t>
            </a:r>
            <a:r>
              <a:rPr lang="en-US" dirty="0" smtClean="0"/>
              <a:t>see that the command is capable of generating a large number of different things for us. It looks like if we want to generate a cookbook we're going to need to use 'chef generate cookbook'.</a:t>
            </a:r>
          </a:p>
          <a:p>
            <a:endParaRPr lang="en-US" dirty="0" smtClean="0"/>
          </a:p>
          <a:p>
            <a:r>
              <a:rPr lang="en-US" dirty="0" smtClean="0"/>
              <a:t>Lets ask the </a:t>
            </a:r>
            <a:r>
              <a:rPr lang="en-US" dirty="0" smtClean="0"/>
              <a:t>'chef </a:t>
            </a:r>
            <a:r>
              <a:rPr lang="en-US" dirty="0" smtClean="0"/>
              <a:t>generate </a:t>
            </a:r>
            <a:r>
              <a:rPr lang="en-US" dirty="0" smtClean="0"/>
              <a:t>cookbook' </a:t>
            </a:r>
            <a:r>
              <a:rPr lang="en-US" dirty="0" smtClean="0"/>
              <a:t>command for help to see how it is used.</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551181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generate a </a:t>
            </a:r>
            <a:r>
              <a:rPr lang="en-US" dirty="0" smtClean="0"/>
              <a:t>cookbook, </a:t>
            </a:r>
            <a:r>
              <a:rPr lang="en-US" dirty="0" smtClean="0"/>
              <a:t>all we have to do is provide it with a name. </a:t>
            </a:r>
          </a:p>
          <a:p>
            <a:endParaRPr lang="en-US" dirty="0" smtClean="0"/>
          </a:p>
          <a:p>
            <a:r>
              <a:rPr lang="en-US" dirty="0" smtClean="0"/>
              <a:t>Naming things:</a:t>
            </a:r>
            <a:r>
              <a:rPr lang="en-US" baseline="0" dirty="0" smtClean="0"/>
              <a:t> T</a:t>
            </a:r>
            <a:r>
              <a:rPr lang="en-US" dirty="0" smtClean="0"/>
              <a:t>here are two hard things in Computer Science and one of those is giving something a name.</a:t>
            </a:r>
          </a:p>
          <a:p>
            <a:endParaRPr lang="en-US" dirty="0" smtClean="0"/>
          </a:p>
          <a:p>
            <a:r>
              <a:rPr lang="en-US" dirty="0" smtClean="0"/>
              <a:t>We have you covered. Call the cookbook </a:t>
            </a:r>
            <a:r>
              <a:rPr lang="en-US" i="1" dirty="0" smtClean="0"/>
              <a:t>workstation</a:t>
            </a:r>
            <a:r>
              <a:rPr lang="en-US" dirty="0" smtClean="0"/>
              <a:t>. That's a generic enough name.</a:t>
            </a:r>
          </a:p>
          <a:p>
            <a:endParaRPr lang="en-US" dirty="0" smtClean="0"/>
          </a:p>
          <a:p>
            <a:r>
              <a:rPr lang="en-US" dirty="0" smtClean="0"/>
              <a:t>We want you to use </a:t>
            </a:r>
            <a:r>
              <a:rPr lang="en-US" b="0" dirty="0" smtClean="0"/>
              <a:t>'</a:t>
            </a:r>
            <a:r>
              <a:rPr lang="en-US" b="0" dirty="0" smtClean="0">
                <a:latin typeface="Inconsolata" panose="020B0609030003000000" pitchFamily="49" charset="0"/>
              </a:rPr>
              <a:t>chef generate' </a:t>
            </a:r>
            <a:r>
              <a:rPr lang="en-US" dirty="0" smtClean="0"/>
              <a:t>to generate a cookbook named </a:t>
            </a:r>
            <a:r>
              <a:rPr lang="en-US" i="1" dirty="0" smtClean="0"/>
              <a:t>workstation</a:t>
            </a:r>
            <a:r>
              <a:rPr lang="en-US" dirty="0" smtClean="0"/>
              <a:t>.</a:t>
            </a:r>
          </a:p>
        </p:txBody>
      </p:sp>
      <p:sp>
        <p:nvSpPr>
          <p:cNvPr id="4" name="Slide Number Placeholder 3"/>
          <p:cNvSpPr>
            <a:spLocks noGrp="1"/>
          </p:cNvSpPr>
          <p:nvPr>
            <p:ph type="sldNum" sz="quarter" idx="10"/>
          </p:nvPr>
        </p:nvSpPr>
        <p:spPr/>
        <p:txBody>
          <a:bodyPr/>
          <a:lstStyle/>
          <a:p>
            <a:fld id="{8B263312-38AA-4E1E-B2B5-0F8F122B24FE}" type="slidenum">
              <a:rPr lang="en-US" smtClean="0"/>
              <a:pPr/>
              <a:t>15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080126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Aren't you curious what's inside it? Lets take a look with the help of the '</a:t>
            </a:r>
            <a:r>
              <a:rPr lang="en-US" b="1" dirty="0" smtClean="0">
                <a:latin typeface="Inconsolata" panose="020B0609030003000000" pitchFamily="49" charset="0"/>
              </a:rPr>
              <a:t>tree'</a:t>
            </a:r>
            <a:r>
              <a:rPr lang="en-US" dirty="0" smtClean="0"/>
              <a:t> command. If we provide '</a:t>
            </a:r>
            <a:r>
              <a:rPr lang="en-US" b="1" dirty="0" smtClean="0">
                <a:latin typeface="Inconsolata" panose="020B0609030003000000" pitchFamily="49" charset="0"/>
              </a:rPr>
              <a:t>tree'</a:t>
            </a:r>
            <a:r>
              <a:rPr lang="en-US" dirty="0" smtClean="0"/>
              <a:t> with a path we will see all the visible files in the specified directory.</a:t>
            </a:r>
          </a:p>
          <a:p>
            <a:endParaRPr lang="en-US" dirty="0" smtClean="0"/>
          </a:p>
          <a:p>
            <a:r>
              <a:rPr lang="en-US" dirty="0" smtClean="0"/>
              <a:t>So the chef cookbook generator created an outline of a cookbook with a number of default files and folders. The first one we'll focus on is the README.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204121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All cookbooks that </a:t>
            </a:r>
            <a:r>
              <a:rPr lang="en-US" b="0" dirty="0" smtClean="0"/>
              <a:t>'chef' </a:t>
            </a:r>
            <a:r>
              <a:rPr lang="en-US" dirty="0" smtClean="0"/>
              <a:t>will generate for you will include a default README file. The extension </a:t>
            </a:r>
            <a:r>
              <a:rPr lang="en-US" b="0" i="0" dirty="0" smtClean="0">
                <a:latin typeface="Inconsolata" panose="020B0609030003000000" pitchFamily="49" charset="0"/>
              </a:rPr>
              <a:t>.md </a:t>
            </a:r>
            <a:r>
              <a:rPr lang="en-US" dirty="0" smtClean="0"/>
              <a:t>means that the file is a markdown file. </a:t>
            </a:r>
          </a:p>
          <a:p>
            <a:endParaRPr lang="en-US" dirty="0" smtClean="0"/>
          </a:p>
          <a:p>
            <a:r>
              <a:rPr lang="en-US" dirty="0" smtClean="0"/>
              <a:t>Markdown files are text documents that use various punctuation characters to provide formatting. They are meant to be easily readable by humans and can be easily be rendered as HTML or other formats by computers.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943706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metadata file.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35175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ruby file that contains its own domain specific language (DSL) for describing the details about the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55151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621226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a:t>
            </a:r>
            <a:r>
              <a:rPr lang="en-US" b="0" dirty="0" smtClean="0"/>
              <a:t>'cat'</a:t>
            </a:r>
            <a:r>
              <a:rPr lang="en-US" b="1" dirty="0" smtClean="0"/>
              <a:t> </a:t>
            </a:r>
            <a:r>
              <a:rPr lang="en-US" dirty="0" smtClean="0"/>
              <a:t>the contents of your new cookbook's metadata, you'll see a number of details that help describe the cookbook:</a:t>
            </a:r>
          </a:p>
          <a:p>
            <a:endParaRPr lang="en-US" dirty="0" smtClean="0"/>
          </a:p>
          <a:p>
            <a:r>
              <a:rPr lang="en-US" dirty="0" smtClean="0"/>
              <a:t>The name of the cookbook, its maintainer, a way to reach them, how the cookbook is licensed, descriptions, and the cookbook's version number.</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776911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cookbook also has a folder named </a:t>
            </a:r>
            <a:r>
              <a:rPr lang="en-US" i="1" dirty="0" smtClean="0"/>
              <a:t>recipes</a:t>
            </a:r>
            <a:r>
              <a:rPr lang="en-US" dirty="0" smtClean="0"/>
              <a:t>. This is where we store the recipes in our cookbook. You'll see that the generator created a default recipe in our cookbook. What does it do?</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2217676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Looking at the contents of the default recipe you'll find it's empty except for some ruby comments. </a:t>
            </a:r>
          </a:p>
          <a:p>
            <a:endParaRPr lang="en-US" dirty="0" smtClean="0"/>
          </a:p>
          <a:p>
            <a:r>
              <a:rPr lang="en-US" dirty="0" smtClean="0"/>
              <a:t>A cookbook doesn't have to have a default recipe but most every cookbook has one. It's called </a:t>
            </a:r>
            <a:r>
              <a:rPr lang="en-US" i="1" dirty="0" smtClean="0"/>
              <a:t>default</a:t>
            </a:r>
            <a:r>
              <a:rPr lang="en-US" dirty="0" smtClean="0"/>
              <a:t> because when you think of a cookbook, it is probably the recipe that defines the most common configuration policy.</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82944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a:t>
            </a:r>
            <a:r>
              <a:rPr lang="en-US" baseline="0" dirty="0" smtClean="0"/>
              <a:t> Home directory, </a:t>
            </a:r>
            <a:r>
              <a:rPr lang="en-US" dirty="0" smtClean="0"/>
              <a:t>move your </a:t>
            </a:r>
            <a:r>
              <a:rPr lang="en-US" dirty="0" err="1" smtClean="0"/>
              <a:t>setup.rb</a:t>
            </a:r>
            <a:r>
              <a:rPr lang="en-US" dirty="0" smtClean="0"/>
              <a:t> recipe to the workstation cookbook and place it alongside our default recipe.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04608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that we have our cookbook with its README and version number, it's time to add it to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460736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Change into the workstation cookbook</a:t>
            </a:r>
            <a:r>
              <a:rPr lang="en-US" baseline="0" dirty="0" smtClean="0"/>
              <a:t> directory.</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7321468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want </a:t>
            </a:r>
            <a:r>
              <a:rPr lang="en-US" dirty="0" err="1" smtClean="0"/>
              <a:t>git</a:t>
            </a:r>
            <a:r>
              <a:rPr lang="en-US" dirty="0" smtClean="0"/>
              <a:t> to start tracking the entire contents of this folder and any content in the subfolders. To do that with </a:t>
            </a:r>
            <a:r>
              <a:rPr lang="en-US" dirty="0" err="1" smtClean="0"/>
              <a:t>git</a:t>
            </a:r>
            <a:r>
              <a:rPr lang="en-US" dirty="0" smtClean="0"/>
              <a:t>, you need to execute the command </a:t>
            </a:r>
            <a:r>
              <a:rPr lang="en-US" dirty="0" smtClean="0"/>
              <a:t>'</a:t>
            </a:r>
            <a:r>
              <a:rPr lang="en-US" dirty="0" err="1" smtClean="0"/>
              <a:t>git</a:t>
            </a:r>
            <a:r>
              <a:rPr lang="en-US" dirty="0" smtClean="0"/>
              <a:t> </a:t>
            </a:r>
            <a:r>
              <a:rPr lang="en-US" dirty="0" err="1" smtClean="0"/>
              <a:t>init</a:t>
            </a:r>
            <a:r>
              <a:rPr lang="en-US" dirty="0" smtClean="0"/>
              <a:t>' </a:t>
            </a:r>
            <a:r>
              <a:rPr lang="en-US" dirty="0" smtClean="0"/>
              <a:t>in the parent directory of the cookbook that you want to start tracking.</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77869391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need to tell </a:t>
            </a:r>
            <a:r>
              <a:rPr lang="en-US" dirty="0" err="1" smtClean="0"/>
              <a:t>git</a:t>
            </a:r>
            <a:r>
              <a:rPr lang="en-US" dirty="0" smtClean="0"/>
              <a:t> which files it should start tracking in source control. In our case, we want to add all the files to the repository and we can do that by executing</a:t>
            </a:r>
            <a:r>
              <a:rPr lang="en-US" baseline="0" dirty="0" smtClean="0"/>
              <a:t> </a:t>
            </a:r>
            <a:r>
              <a:rPr lang="en-US" b="0" baseline="0" dirty="0" smtClean="0"/>
              <a:t>'</a:t>
            </a:r>
            <a:r>
              <a:rPr lang="en-US" b="0" dirty="0" err="1" smtClean="0">
                <a:latin typeface="Inconsolata" panose="020B0609030003000000" pitchFamily="49" charset="0"/>
              </a:rPr>
              <a:t>git</a:t>
            </a:r>
            <a:r>
              <a:rPr lang="en-US" b="0" dirty="0" smtClean="0">
                <a:latin typeface="Inconsolata" panose="020B0609030003000000" pitchFamily="49" charset="0"/>
              </a:rPr>
              <a:t> add .'</a:t>
            </a:r>
            <a:r>
              <a:rPr lang="en-US" b="0" baseline="0" dirty="0" smtClean="0">
                <a:latin typeface="Inconsolata" panose="020B0609030003000000" pitchFamily="49" charset="0"/>
              </a:rPr>
              <a:t> </a:t>
            </a:r>
            <a:r>
              <a:rPr lang="en-US" baseline="0" dirty="0" smtClean="0"/>
              <a:t>(dot).</a:t>
            </a:r>
            <a:endParaRPr lang="en-US" dirty="0" smtClean="0"/>
          </a:p>
          <a:p>
            <a:endParaRPr lang="en-US" dirty="0" smtClean="0"/>
          </a:p>
          <a:p>
            <a:r>
              <a:rPr lang="en-US" dirty="0" smtClean="0"/>
              <a:t>This will place all the files into a staging area.</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1221628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can think of the staging area as a box in which to put a bunch of items</a:t>
            </a:r>
            <a:r>
              <a:rPr lang="en-US" baseline="0" dirty="0" smtClean="0"/>
              <a:t> -- l</a:t>
            </a:r>
            <a:r>
              <a:rPr lang="en-US" dirty="0" smtClean="0"/>
              <a:t>ike a care package you would send to someone.</a:t>
            </a:r>
          </a:p>
          <a:p>
            <a:endParaRPr lang="en-US" dirty="0" smtClean="0"/>
          </a:p>
          <a:p>
            <a:r>
              <a:rPr lang="en-US" dirty="0" smtClean="0"/>
              <a:t>Staging files means to put them in the box, but don't close it up because you may add a few things, and don't close it up because you</a:t>
            </a:r>
            <a:r>
              <a:rPr lang="en-US" baseline="0" dirty="0" smtClean="0"/>
              <a:t> </a:t>
            </a:r>
            <a:r>
              <a:rPr lang="en-US" dirty="0" smtClean="0"/>
              <a:t>may replace or remove a few things. But put the items in the box because eventually we are going to close that box when it is ready to send it off.</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7834834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Lets see what changes we have placed in the staging area.</a:t>
            </a:r>
          </a:p>
          <a:p>
            <a:endParaRPr lang="en-US" dirty="0" smtClean="0"/>
          </a:p>
          <a:p>
            <a:r>
              <a:rPr lang="en-US" dirty="0" smtClean="0"/>
              <a:t>Thinking about our care package example, this is like looking inside the box and taking an inventory,</a:t>
            </a:r>
            <a:r>
              <a:rPr lang="en-US" baseline="0" dirty="0" smtClean="0"/>
              <a:t> a</a:t>
            </a:r>
            <a:r>
              <a:rPr lang="en-US" dirty="0" smtClean="0"/>
              <a:t>llowing us to figure out if we need to move things around or we're ready to close it.</a:t>
            </a:r>
          </a:p>
          <a:p>
            <a:endParaRPr lang="en-US" dirty="0" smtClean="0"/>
          </a:p>
          <a:p>
            <a:r>
              <a:rPr lang="en-US" dirty="0" smtClean="0"/>
              <a:t>Running `</a:t>
            </a:r>
            <a:r>
              <a:rPr lang="en-US" dirty="0" err="1" smtClean="0"/>
              <a:t>git</a:t>
            </a:r>
            <a:r>
              <a:rPr lang="en-US" dirty="0" smtClean="0"/>
              <a:t> status` allows us to see in the box. </a:t>
            </a:r>
            <a:r>
              <a:rPr lang="en-US" dirty="0" err="1" smtClean="0"/>
              <a:t>Git</a:t>
            </a:r>
            <a:r>
              <a:rPr lang="en-US" dirty="0" smtClean="0"/>
              <a:t> reports back to us the changes that will be committed.</a:t>
            </a:r>
          </a:p>
          <a:p>
            <a:endParaRPr lang="en-US" dirty="0" smtClean="0"/>
          </a:p>
          <a:p>
            <a:r>
              <a:rPr lang="en-US" dirty="0" smtClean="0"/>
              <a:t>Instructor Note: </a:t>
            </a:r>
            <a:r>
              <a:rPr lang="en-US" dirty="0" err="1" smtClean="0"/>
              <a:t>Git</a:t>
            </a:r>
            <a:r>
              <a:rPr lang="en-US" dirty="0" smtClean="0"/>
              <a:t> helpfully tries to show you the command you can use to remove an item from that box. This is useful if you want to include all items excepts for one or simply manage everything before you commit.</a:t>
            </a:r>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1970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Answers:</a:t>
            </a:r>
          </a:p>
          <a:p>
            <a:endParaRPr lang="en-US" dirty="0" smtClean="0"/>
          </a:p>
          <a:p>
            <a:r>
              <a:rPr lang="en-US" dirty="0" smtClean="0"/>
              <a:t>1. The recipe that you put together to setup the workstation proved useful--useful enough to see if the same could be done with a webserver</a:t>
            </a:r>
            <a:r>
              <a:rPr lang="en-US" baseline="0" dirty="0" smtClean="0"/>
              <a:t>. </a:t>
            </a:r>
            <a:r>
              <a:rPr lang="en-US" dirty="0" smtClean="0"/>
              <a:t>It's a package, a file, and a service. Everything you've already completed.</a:t>
            </a:r>
            <a:r>
              <a:rPr lang="en-US" baseline="0" dirty="0" smtClean="0"/>
              <a:t> W</a:t>
            </a:r>
            <a:r>
              <a:rPr lang="en-US" dirty="0" smtClean="0"/>
              <a:t>ell, almost everything.</a:t>
            </a:r>
          </a:p>
          <a:p>
            <a:endParaRPr lang="en-US" dirty="0" smtClean="0"/>
          </a:p>
          <a:p>
            <a:r>
              <a:rPr lang="en-US" dirty="0" smtClean="0"/>
              <a:t>2. Now the request to add version control and a README would definitely make it easier to share the recipes that we create.</a:t>
            </a:r>
            <a:r>
              <a:rPr lang="en-US" baseline="0" dirty="0" smtClean="0"/>
              <a:t> </a:t>
            </a:r>
            <a:r>
              <a:rPr lang="en-US" dirty="0" smtClean="0"/>
              <a:t>Without version control we'd have no way to build this software collaboratively or recover our work.</a:t>
            </a:r>
            <a:r>
              <a:rPr lang="en-US" baseline="0" dirty="0" smtClean="0"/>
              <a:t> </a:t>
            </a:r>
            <a:r>
              <a:rPr lang="en-US" dirty="0" smtClean="0"/>
              <a:t>Without a README no one would know what the recipe even was suppose to do or what it did.</a:t>
            </a:r>
          </a:p>
          <a:p>
            <a:endParaRPr lang="en-US" dirty="0" smtClean="0"/>
          </a:p>
          <a:p>
            <a:r>
              <a:rPr lang="en-US" dirty="0" smtClean="0"/>
              <a:t>3. And yes, before we start creating more recipes and cookbooks, we should choose a versioning </a:t>
            </a:r>
            <a:r>
              <a:rPr lang="en-US" baseline="0" dirty="0" smtClean="0"/>
              <a:t>solution.</a:t>
            </a:r>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68813310"/>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everything that is staged looks correct, then we are ready to commit the changes.</a:t>
            </a:r>
          </a:p>
          <a:p>
            <a:endParaRPr lang="en-US" dirty="0" smtClean="0"/>
          </a:p>
          <a:p>
            <a:r>
              <a:rPr lang="en-US" dirty="0" smtClean="0"/>
              <a:t>This is like saying we're ready to close the box up.</a:t>
            </a:r>
          </a:p>
          <a:p>
            <a:endParaRPr lang="en-US" dirty="0" smtClean="0"/>
          </a:p>
          <a:p>
            <a:r>
              <a:rPr lang="en-US" dirty="0" smtClean="0"/>
              <a:t>This is done in </a:t>
            </a:r>
            <a:r>
              <a:rPr lang="en-US" dirty="0" err="1" smtClean="0"/>
              <a:t>git</a:t>
            </a:r>
            <a:r>
              <a:rPr lang="en-US" dirty="0" smtClean="0"/>
              <a:t> with </a:t>
            </a:r>
            <a:r>
              <a:rPr lang="en-US" b="1" dirty="0" err="1" smtClean="0"/>
              <a:t>git</a:t>
            </a:r>
            <a:r>
              <a:rPr lang="en-US" b="1" dirty="0" smtClean="0"/>
              <a:t> commit</a:t>
            </a:r>
            <a:r>
              <a:rPr lang="en-US" dirty="0" smtClean="0"/>
              <a:t>. We can optionally provide a message on the command-line and that is done with the </a:t>
            </a:r>
            <a:r>
              <a:rPr lang="en-US" b="1" dirty="0" smtClean="0"/>
              <a:t>-m</a:t>
            </a:r>
            <a:r>
              <a:rPr lang="en-US" dirty="0" smtClean="0"/>
              <a:t> flag and then a string of text that describes that change.</a:t>
            </a:r>
          </a:p>
        </p:txBody>
      </p:sp>
      <p:sp>
        <p:nvSpPr>
          <p:cNvPr id="4" name="Slide Number Placeholder 3"/>
          <p:cNvSpPr>
            <a:spLocks noGrp="1"/>
          </p:cNvSpPr>
          <p:nvPr>
            <p:ph type="sldNum" sz="quarter" idx="10"/>
          </p:nvPr>
        </p:nvSpPr>
        <p:spPr/>
        <p:txBody>
          <a:bodyPr/>
          <a:lstStyle/>
          <a:p>
            <a:fld id="{8B263312-38AA-4E1E-B2B5-0F8F122B24FE}" type="slidenum">
              <a:rPr lang="en-US" smtClean="0"/>
              <a:pPr/>
              <a:t>30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77914966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4873376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B263312-38AA-4E1E-B2B5-0F8F122B24FE}" type="slidenum">
              <a:rPr lang="en-US" smtClean="0"/>
              <a:pPr/>
              <a:t>32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6535709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got a little sidetracked with versioning and source control. Remember, we were asked if we could write a recipe to setup a web server.</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08824429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the Chef home directory, run the command </a:t>
            </a:r>
            <a:r>
              <a:rPr lang="en-US" b="0" dirty="0" smtClean="0"/>
              <a:t>'chef generate cookbook apache'. </a:t>
            </a:r>
            <a:r>
              <a:rPr lang="en-US" dirty="0" smtClean="0"/>
              <a:t>This will place the apache cookbook alongside the setup cookbook.</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58526378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Edit ~/apache/recipes/</a:t>
            </a:r>
            <a:r>
              <a:rPr lang="en-US" dirty="0" err="1" smtClean="0"/>
              <a:t>server.rb</a:t>
            </a:r>
            <a:r>
              <a:rPr lang="en-US" baseline="0" dirty="0" smtClean="0"/>
              <a:t> so that t</a:t>
            </a:r>
            <a:r>
              <a:rPr lang="en-US" dirty="0" smtClean="0"/>
              <a:t>he server recipe defines the policy:</a:t>
            </a:r>
          </a:p>
          <a:p>
            <a:endParaRPr lang="en-US" dirty="0" smtClean="0"/>
          </a:p>
          <a:p>
            <a:r>
              <a:rPr lang="en-US" dirty="0" smtClean="0"/>
              <a:t>* The package named </a:t>
            </a:r>
            <a:r>
              <a:rPr lang="en-US" b="1" dirty="0" smtClean="0"/>
              <a:t>httpd</a:t>
            </a:r>
            <a:r>
              <a:rPr lang="en-US" dirty="0" smtClean="0"/>
              <a:t> is installed.</a:t>
            </a:r>
          </a:p>
          <a:p>
            <a:endParaRPr lang="en-US" dirty="0" smtClean="0"/>
          </a:p>
          <a:p>
            <a:r>
              <a:rPr lang="en-US" dirty="0" smtClean="0"/>
              <a:t>* The file named "/var/www/html/index.html" is created with the content "Hello, world!"</a:t>
            </a:r>
          </a:p>
          <a:p>
            <a:endParaRPr lang="en-US" dirty="0" smtClean="0"/>
          </a:p>
          <a:p>
            <a:r>
              <a:rPr lang="en-US" dirty="0" smtClean="0"/>
              <a:t>* The service named </a:t>
            </a:r>
            <a:r>
              <a:rPr lang="en-US" b="1" dirty="0" smtClean="0"/>
              <a:t>httpd</a:t>
            </a:r>
            <a:r>
              <a:rPr lang="en-US" dirty="0" smtClean="0"/>
              <a:t> is started and enabled.</a:t>
            </a:r>
          </a:p>
          <a:p>
            <a:endParaRPr lang="en-US" dirty="0" smtClean="0"/>
          </a:p>
          <a:p>
            <a:r>
              <a:rPr lang="en-US" dirty="0" smtClean="0"/>
              <a:t>For service,</a:t>
            </a:r>
            <a:r>
              <a:rPr lang="en-US" baseline="0" dirty="0" smtClean="0"/>
              <a:t> </a:t>
            </a:r>
            <a:r>
              <a:rPr lang="en-US" dirty="0" smtClean="0"/>
              <a:t>define two resources with the same name and each with a different action: start and enable.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810218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a:t>
            </a:r>
            <a:r>
              <a:rPr lang="en-US" baseline="0" dirty="0" smtClean="0"/>
              <a:t> you like, you </a:t>
            </a:r>
            <a:r>
              <a:rPr lang="en-US" dirty="0" smtClean="0"/>
              <a:t>could also combine the enable and start actions together into a Ruby array and provide that as a value to the action attribute.</a:t>
            </a:r>
          </a:p>
          <a:p>
            <a:endParaRPr lang="en-US" dirty="0" smtClean="0"/>
          </a:p>
          <a:p>
            <a:r>
              <a:rPr lang="en-US" dirty="0" smtClean="0"/>
              <a:t>Instructor Note: Ruby arrays are ordered, integer-indexed collections of any object. Each element in an array is associated with and referred to by an index.</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078063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When</a:t>
            </a:r>
            <a:r>
              <a:rPr lang="en-US" baseline="0" dirty="0" smtClean="0"/>
              <a:t> a</a:t>
            </a:r>
            <a:r>
              <a:rPr lang="en-US" dirty="0" smtClean="0"/>
              <a:t>pplying the recipe with '</a:t>
            </a:r>
            <a:r>
              <a:rPr lang="en-US" b="1" dirty="0" smtClean="0"/>
              <a:t>chef-apply'</a:t>
            </a:r>
            <a:r>
              <a:rPr lang="en-US" dirty="0" smtClean="0"/>
              <a:t>,</a:t>
            </a:r>
            <a:r>
              <a:rPr lang="en-US" baseline="0" dirty="0" smtClean="0"/>
              <a:t> you</a:t>
            </a:r>
            <a:r>
              <a:rPr lang="en-US" dirty="0" smtClean="0"/>
              <a:t> need to specify the partial path to the recipe file within the apache cookbook's recipe folder.</a:t>
            </a:r>
          </a:p>
          <a:p>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37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83522498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You already setup apache, which is a web server. So verify that the website is available and returns the content we expect to see.</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3509570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the apache cookbook to version control.</a:t>
            </a:r>
          </a:p>
          <a:p>
            <a:endParaRPr lang="en-US" dirty="0" smtClean="0"/>
          </a:p>
          <a:p>
            <a:pPr marL="228600" indent="-228600">
              <a:buFont typeface="+mj-lt"/>
              <a:buAutoNum type="arabicPeriod"/>
            </a:pPr>
            <a:r>
              <a:rPr lang="en-US" dirty="0" smtClean="0"/>
              <a:t>Move into the apache directory.</a:t>
            </a:r>
          </a:p>
          <a:p>
            <a:pPr marL="228600" indent="-228600">
              <a:buFont typeface="+mj-lt"/>
              <a:buAutoNum type="arabicPeriod"/>
            </a:pPr>
            <a:r>
              <a:rPr lang="en-US" dirty="0" smtClean="0"/>
              <a:t>Initialize the cookbook as a </a:t>
            </a:r>
            <a:r>
              <a:rPr lang="en-US" dirty="0" err="1" smtClean="0"/>
              <a:t>git</a:t>
            </a:r>
            <a:r>
              <a:rPr lang="en-US" dirty="0" smtClean="0"/>
              <a:t> repository.</a:t>
            </a:r>
          </a:p>
          <a:p>
            <a:pPr marL="228600" indent="-228600">
              <a:buFont typeface="+mj-lt"/>
              <a:buAutoNum type="arabicPeriod"/>
            </a:pPr>
            <a:r>
              <a:rPr lang="en-US" dirty="0" smtClean="0"/>
              <a:t>Add all the files within the cookbook.</a:t>
            </a:r>
          </a:p>
          <a:p>
            <a:pPr marL="228600" indent="-228600">
              <a:buFont typeface="+mj-lt"/>
              <a:buAutoNum type="arabicPeriod"/>
            </a:pPr>
            <a:r>
              <a:rPr lang="en-US" dirty="0" smtClean="0"/>
              <a:t>And commit all the files in the staging area.</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954392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Before we answer that question, let’s talk about collaboration.</a:t>
            </a:r>
            <a:r>
              <a:rPr lang="en-US" baseline="0" dirty="0" smtClean="0"/>
              <a:t>  Usually, none of us work in a vacuum, and it’s important that systems are in place to make collaboration easier.  One such system is versioning.  Versioning will make it easier to share the recipes that we create.</a:t>
            </a:r>
          </a:p>
          <a:p>
            <a:endParaRPr lang="en-US" baseline="0" dirty="0" smtClean="0"/>
          </a:p>
          <a:p>
            <a:r>
              <a:rPr lang="en-US" baseline="0" dirty="0" smtClean="0"/>
              <a:t>A versioning system should include:</a:t>
            </a:r>
          </a:p>
          <a:p>
            <a:endParaRPr lang="en-US" baseline="0" dirty="0" smtClean="0"/>
          </a:p>
          <a:p>
            <a:r>
              <a:rPr lang="en-US" baseline="0" dirty="0" smtClean="0"/>
              <a:t>A Central Repository into which all the developers publish their work.</a:t>
            </a:r>
          </a:p>
          <a:p>
            <a:r>
              <a:rPr lang="en-US" baseline="0" dirty="0" smtClean="0"/>
              <a:t>Each revision should be stored as a new version.</a:t>
            </a:r>
          </a:p>
          <a:p>
            <a:r>
              <a:rPr lang="en-US" baseline="0" dirty="0" smtClean="0"/>
              <a:t>For each change, a readme file should be added so that everyone knows what has or has not been changed</a:t>
            </a:r>
            <a:endParaRPr lang="en-US" dirty="0" smtClean="0"/>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742203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questions can we help you answer?</a:t>
            </a:r>
          </a:p>
          <a:p>
            <a:endParaRPr lang="en-US" dirty="0" smtClean="0"/>
          </a:p>
          <a:p>
            <a:r>
              <a:rPr lang="en-US" dirty="0" smtClean="0"/>
              <a:t>General questions or more specifically about cookbooks, versioning and version control.</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40</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5702333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41</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10871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Lets explore this first option of renaming the file</a:t>
            </a:r>
            <a:r>
              <a:rPr lang="en-US" baseline="0" dirty="0" smtClean="0"/>
              <a:t> by adding </a:t>
            </a:r>
            <a:r>
              <a:rPr lang="en-US" dirty="0" smtClean="0"/>
              <a:t>a quick extension,</a:t>
            </a:r>
            <a:r>
              <a:rPr lang="en-US" baseline="0" dirty="0" smtClean="0"/>
              <a:t> like in the first example shown here.</a:t>
            </a:r>
            <a:r>
              <a:rPr lang="en-US" dirty="0" smtClean="0"/>
              <a:t> In this way we can keep working on the original file as we add more features. As a group lets talk about the pros and cons of using this strategy.</a:t>
            </a:r>
          </a:p>
          <a:p>
            <a:endParaRPr lang="en-US" dirty="0" smtClean="0"/>
          </a:p>
          <a:p>
            <a:r>
              <a:rPr lang="en-US" dirty="0" smtClean="0"/>
              <a:t>So obviously a single backup won't do. We need backups more often as we are going to be iterating quickly. </a:t>
            </a:r>
          </a:p>
          <a:p>
            <a:endParaRPr lang="en-US" dirty="0" smtClean="0"/>
          </a:p>
          <a:p>
            <a:r>
              <a:rPr lang="en-US" dirty="0" smtClean="0"/>
              <a:t>We could use the current date and time down to the minute like in the second</a:t>
            </a:r>
            <a:r>
              <a:rPr lang="en-US" baseline="0" dirty="0" smtClean="0"/>
              <a:t> example</a:t>
            </a:r>
            <a:r>
              <a:rPr lang="en-US" dirty="0" smtClean="0"/>
              <a:t>. As a group lets talk about the pros and cons of using this strategy</a:t>
            </a:r>
            <a:r>
              <a:rPr lang="en-US" dirty="0" smtClean="0"/>
              <a:t>.</a:t>
            </a:r>
          </a:p>
          <a:p>
            <a:endParaRPr lang="en-US" dirty="0" smtClean="0"/>
          </a:p>
          <a:p>
            <a:r>
              <a:rPr lang="en-US" dirty="0" smtClean="0"/>
              <a:t>Would adding the user's name to the end of the file, like in the third example, solve the problems we are facing with other choices?</a:t>
            </a:r>
          </a:p>
          <a:p>
            <a:endParaRPr lang="en-US" dirty="0" smtClean="0"/>
          </a:p>
          <a:p>
            <a:r>
              <a:rPr lang="en-US" dirty="0" smtClean="0"/>
              <a:t>Again what are the pros and cons of this new approach?</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9672120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about we use git?</a:t>
            </a:r>
          </a:p>
          <a:p>
            <a:endParaRPr lang="en-US" dirty="0" smtClean="0"/>
          </a:p>
          <a:p>
            <a:r>
              <a:rPr lang="en-US" dirty="0" smtClean="0"/>
              <a:t>What are the pros and cons of this approach?</a:t>
            </a:r>
          </a:p>
          <a:p>
            <a:endParaRPr lang="en-US" dirty="0" smtClean="0"/>
          </a:p>
          <a:p>
            <a:r>
              <a:rPr lang="en-US" dirty="0" smtClean="0"/>
              <a:t>For the rest of this course we will be using git.</a:t>
            </a:r>
            <a:r>
              <a:rPr lang="en-US" baseline="0" dirty="0" smtClean="0"/>
              <a:t> This may not be the version control software you use on your teams or within your organization and that is alright. Our use of git within this course is used solely to demonstrate the use of version control when developing Chef code. When you develop with Chef you are welcome to use the version control system of your choice.</a:t>
            </a:r>
          </a:p>
          <a:p>
            <a:endParaRPr lang="en-US" baseline="0" dirty="0" smtClean="0"/>
          </a:p>
          <a:p>
            <a:r>
              <a:rPr lang="en-US" baseline="0" dirty="0" smtClean="0"/>
              <a:t>Instructor Note: It is not important that the learners understand and learn all of git during this course. It is more important that the learners understand when and where to use version control to save their work. This is about training them on making changes, testing, and then committing their work. Version control is an instrumental piece of the workflow when you adopt Infrastructure as code. There are some benefits of learning and using git because Chef uses git and GitHub to do almost all development of Chef. The majority of the Chef community uses git and GitHub.</a:t>
            </a:r>
            <a:endParaRPr lang="en-US" dirty="0" smtClean="0"/>
          </a:p>
        </p:txBody>
      </p:sp>
      <p:sp>
        <p:nvSpPr>
          <p:cNvPr id="4" name="Slide Number Placeholder 3"/>
          <p:cNvSpPr>
            <a:spLocks noGrp="1"/>
          </p:cNvSpPr>
          <p:nvPr>
            <p:ph type="sldNum" sz="quarter" idx="10"/>
          </p:nvPr>
        </p:nvSpPr>
        <p:spPr/>
        <p:txBody>
          <a:bodyPr/>
          <a:lstStyle/>
          <a:p>
            <a:fld id="{8B263312-38AA-4E1E-B2B5-0F8F122B24FE}" type="slidenum">
              <a:rPr lang="en-US" smtClean="0"/>
              <a:pPr/>
              <a:t>6</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229784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Is </a:t>
            </a:r>
            <a:r>
              <a:rPr lang="en-US" dirty="0" err="1" smtClean="0"/>
              <a:t>git</a:t>
            </a:r>
            <a:r>
              <a:rPr lang="en-US" dirty="0" smtClean="0"/>
              <a:t> installed? Do we know if it will be installed with every new instance that is setup?</a:t>
            </a:r>
          </a:p>
          <a:p>
            <a:endParaRPr lang="en-US" dirty="0" smtClean="0"/>
          </a:p>
          <a:p>
            <a:r>
              <a:rPr lang="en-US" dirty="0" smtClean="0"/>
              <a:t>It sounds like we need the tool now to store our cookbook but we also want to define a policy that </a:t>
            </a:r>
            <a:r>
              <a:rPr lang="en-US" dirty="0" err="1" smtClean="0"/>
              <a:t>git</a:t>
            </a:r>
            <a:r>
              <a:rPr lang="en-US" dirty="0" smtClean="0"/>
              <a:t> is installed on all of our workstations.</a:t>
            </a:r>
          </a:p>
          <a:p>
            <a:endParaRPr lang="en-US" dirty="0" smtClean="0"/>
          </a:p>
          <a:p>
            <a:r>
              <a:rPr lang="en-US" dirty="0" smtClean="0"/>
              <a:t>On</a:t>
            </a:r>
            <a:r>
              <a:rPr lang="en-US" baseline="0" dirty="0" smtClean="0"/>
              <a:t> the next slide l</a:t>
            </a:r>
            <a:r>
              <a:rPr lang="en-US" dirty="0" smtClean="0"/>
              <a:t>et's update our setup recipe to define a new statement of configuration policy.</a:t>
            </a:r>
          </a:p>
          <a:p>
            <a:endParaRPr lang="en-US" dirty="0" smtClean="0"/>
          </a:p>
          <a:p>
            <a:pPr marL="0" marR="0" indent="0" algn="l" defTabSz="1219120" rtl="0" eaLnBrk="1" fontAlgn="auto" latinLnBrk="0" hangingPunct="1">
              <a:lnSpc>
                <a:spcPct val="90000"/>
              </a:lnSpc>
              <a:spcBef>
                <a:spcPts val="0"/>
              </a:spcBef>
              <a:spcAft>
                <a:spcPts val="444"/>
              </a:spcAft>
              <a:buClrTx/>
              <a:buSzTx/>
              <a:buFontTx/>
              <a:buNone/>
              <a:tabLst/>
              <a:defRPr/>
            </a:pPr>
            <a:r>
              <a:rPr lang="en-US" dirty="0" smtClean="0"/>
              <a:t>Instructor Note: Allow time for individuals to complete this exercise.</a:t>
            </a:r>
          </a:p>
          <a:p>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7</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4103709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US" dirty="0" smtClean="0"/>
              <a:t>Edit your</a:t>
            </a:r>
            <a:r>
              <a:rPr lang="en-US" baseline="0" dirty="0" smtClean="0"/>
              <a:t> </a:t>
            </a:r>
            <a:r>
              <a:rPr lang="en-US" baseline="0" dirty="0" err="1" smtClean="0"/>
              <a:t>setup.rb</a:t>
            </a:r>
            <a:r>
              <a:rPr lang="en-US" baseline="0" dirty="0" smtClean="0"/>
              <a:t> recipe and add the package "</a:t>
            </a:r>
            <a:r>
              <a:rPr lang="en-US" baseline="0" dirty="0" err="1" smtClean="0"/>
              <a:t>git</a:t>
            </a:r>
            <a:r>
              <a:rPr lang="en-US" baseline="0" dirty="0" smtClean="0"/>
              <a:t>" as shown here.</a:t>
            </a:r>
          </a:p>
          <a:p>
            <a:pPr marL="228600" indent="-228600">
              <a:buAutoNum type="arabicPeriod"/>
            </a:pPr>
            <a:endParaRPr lang="en-US"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14892023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9120" rtl="0" eaLnBrk="1" fontAlgn="auto" latinLnBrk="0" hangingPunct="1">
              <a:lnSpc>
                <a:spcPct val="90000"/>
              </a:lnSpc>
              <a:spcBef>
                <a:spcPts val="0"/>
              </a:spcBef>
              <a:spcAft>
                <a:spcPts val="444"/>
              </a:spcAft>
              <a:buClrTx/>
              <a:buSzTx/>
              <a:buFont typeface="+mj-lt"/>
              <a:buNone/>
              <a:tabLst/>
              <a:defRPr/>
            </a:pPr>
            <a:r>
              <a:rPr lang="en-US" baseline="0" dirty="0" smtClean="0"/>
              <a:t>Use '</a:t>
            </a:r>
            <a:r>
              <a:rPr lang="en-US" b="0" dirty="0" smtClean="0"/>
              <a:t>sudo chef-apply </a:t>
            </a:r>
            <a:r>
              <a:rPr lang="en-US" b="0" dirty="0" err="1" smtClean="0"/>
              <a:t>setup.rb</a:t>
            </a:r>
            <a:r>
              <a:rPr lang="en-US" b="0" dirty="0" smtClean="0"/>
              <a:t>'</a:t>
            </a:r>
            <a:r>
              <a:rPr lang="en-US" b="0" baseline="0" dirty="0" smtClean="0"/>
              <a:t> </a:t>
            </a:r>
            <a:r>
              <a:rPr lang="en-US" baseline="0" dirty="0" smtClean="0"/>
              <a:t>to apply your recipe. Notice how </a:t>
            </a:r>
            <a:r>
              <a:rPr lang="en-US" dirty="0" err="1" smtClean="0"/>
              <a:t>git</a:t>
            </a:r>
            <a:r>
              <a:rPr lang="en-US" dirty="0" smtClean="0"/>
              <a:t> just</a:t>
            </a:r>
            <a:r>
              <a:rPr lang="en-US" baseline="0" dirty="0" smtClean="0"/>
              <a:t> got installed.</a:t>
            </a:r>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5209134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slideMaster" Target="../slideMasters/slideMaster1.xml"/><Relationship Id="rId1" Type="http://schemas.openxmlformats.org/officeDocument/2006/relationships/themeOverride" Target="../theme/themeOverride10.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slideMaster" Target="../slideMasters/slideMaster1.xml"/><Relationship Id="rId1" Type="http://schemas.openxmlformats.org/officeDocument/2006/relationships/themeOverride" Target="../theme/themeOverride1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slideMaster" Target="../slideMasters/slideMaster1.xml"/><Relationship Id="rId1" Type="http://schemas.openxmlformats.org/officeDocument/2006/relationships/themeOverride" Target="../theme/themeOverride1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smtClean="0"/>
              <a:t>Click to edit Master title style</a:t>
            </a:r>
            <a:endParaRPr lang="en-US" dirty="0"/>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Holder 6"/>
          <p:cNvSpPr txBox="1">
            <a:spLocks/>
          </p:cNvSpPr>
          <p:nvPr userDrawn="1"/>
        </p:nvSpPr>
        <p:spPr>
          <a:xfrm>
            <a:off x="10651999" y="11582401"/>
            <a:ext cx="321733" cy="656591"/>
          </a:xfrm>
          <a:prstGeom prst="rect">
            <a:avLst/>
          </a:prstGeom>
        </p:spPr>
        <p:txBody>
          <a:bodyPr vert="horz" lIns="0" tIns="0" rIns="0" bIns="0" rtlCol="0" anchor="ctr"/>
          <a:lstStyle>
            <a:defPPr>
              <a:defRPr lang="en-US"/>
            </a:defPPr>
            <a:lvl1pPr marL="0" algn="r" defTabSz="914363" rtl="0" eaLnBrk="1" latinLnBrk="0" hangingPunct="1">
              <a:defRPr sz="1600" b="0" i="0" kern="1200">
                <a:solidFill>
                  <a:schemeClr val="tx1"/>
                </a:solidFill>
                <a:latin typeface="Gill Sans MT"/>
                <a:ea typeface="+mn-ea"/>
                <a:cs typeface="Gill Sans MT"/>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33866"/>
            <a:fld id="{81D60167-4931-47E6-BA6A-407CBD079E47}" type="slidenum">
              <a:rPr lang="en-US" sz="2133" smtClean="0"/>
              <a:pPr marL="33866"/>
              <a:t>‹#›</a:t>
            </a:fld>
            <a:endParaRPr lang="en-US" sz="2133" dirty="0"/>
          </a:p>
        </p:txBody>
      </p:sp>
      <p:sp>
        <p:nvSpPr>
          <p:cNvPr id="12" name="object 41"/>
          <p:cNvSpPr txBox="1">
            <a:spLocks/>
          </p:cNvSpPr>
          <p:nvPr userDrawn="1"/>
        </p:nvSpPr>
        <p:spPr>
          <a:xfrm>
            <a:off x="10430933" y="11582401"/>
            <a:ext cx="711200" cy="328231"/>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2133" dirty="0" smtClean="0"/>
              <a:t>1-</a:t>
            </a:r>
            <a:endParaRPr lang="en-US" sz="2133"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Success</a:t>
            </a:r>
            <a:endParaRPr lang="en-US" sz="5867" dirty="0"/>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smtClean="0"/>
              <a:t>Problem</a:t>
            </a:r>
            <a:endParaRPr lang="en-US" sz="5867"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smtClean="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smtClean="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3074555" y="318790"/>
            <a:ext cx="2815920" cy="2190160"/>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smtClean="0"/>
              <a:t>Drag picture to placeholder or click icon to add</a:t>
            </a:r>
            <a:endParaRPr lang="en-US" dirty="0"/>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smtClean="0"/>
              <a:t>Documentation</a:t>
            </a:r>
            <a:endParaRPr lang="en-US" dirty="0"/>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Code</a:t>
            </a:r>
            <a:endParaRPr lang="en-US" dirty="0"/>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pic>
        <p:nvPicPr>
          <p:cNvPr id="7" name="Picture 6"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Motivation</a:t>
            </a:r>
            <a:endParaRPr lang="en-US" dirty="0"/>
          </a:p>
        </p:txBody>
      </p:sp>
      <p:pic>
        <p:nvPicPr>
          <p:cNvPr id="2" name="Picture 1"/>
          <p:cNvPicPr>
            <a:picLocks noChangeAspect="1"/>
          </p:cNvPicPr>
          <p:nvPr userDrawn="1"/>
        </p:nvPicPr>
        <p:blipFill>
          <a:blip r:embed="rId2"/>
          <a:stretch>
            <a:fillRect/>
          </a:stretch>
        </p:blipFill>
        <p:spPr>
          <a:xfrm>
            <a:off x="13483988" y="489009"/>
            <a:ext cx="1941974" cy="1915003"/>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smtClean="0"/>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smtClean="0"/>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smtClean="0"/>
              <a:t>Click to edit Master text styles</a:t>
            </a:r>
          </a:p>
        </p:txBody>
      </p:sp>
      <p:sp>
        <p:nvSpPr>
          <p:cNvPr id="2" name="Footer Placeholder 1"/>
          <p:cNvSpPr>
            <a:spLocks noGrp="1"/>
          </p:cNvSpPr>
          <p:nvPr>
            <p:ph type="ftr" sz="quarter" idx="11"/>
          </p:nvPr>
        </p:nvSpPr>
        <p:spPr/>
        <p:txBody>
          <a:bodyPr/>
          <a:lstStyle/>
          <a:p>
            <a:r>
              <a:rPr lang="en-US" smtClean="0"/>
              <a:t>©2015 Chef Software Inc.</a:t>
            </a:r>
            <a:endParaRPr lang="en-US" dirty="0"/>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Tree>
    <p:extLst>
      <p:ext uri="{BB962C8B-B14F-4D97-AF65-F5344CB8AC3E}">
        <p14:creationId xmlns:p14="http://schemas.microsoft.com/office/powerpoint/2010/main" val="275459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609913" y="4999858"/>
            <a:ext cx="14934888" cy="2880769"/>
          </a:xfrm>
        </p:spPr>
        <p:txBody>
          <a:bodyPr>
            <a:noAutofit/>
          </a:bodyPr>
          <a:lstStyle>
            <a:lvl1pPr>
              <a:defRPr sz="4267"/>
            </a:lvl1pPr>
            <a:lvl2pPr>
              <a:defRPr sz="3200"/>
            </a:lvl2pPr>
            <a:lvl3pPr>
              <a:defRPr sz="2400"/>
            </a:lvl3pPr>
            <a:lvl4pPr>
              <a:defRPr sz="1867"/>
            </a:lvl4pPr>
            <a:lvl5pPr>
              <a:defRPr sz="32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cxnSp>
        <p:nvCxnSpPr>
          <p:cNvPr id="6" name="Straight Connector 5"/>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8" name="Footer Placeholder 17"/>
          <p:cNvSpPr>
            <a:spLocks noGrp="1"/>
          </p:cNvSpPr>
          <p:nvPr>
            <p:ph type="ftr" sz="quarter" idx="13"/>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42936036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Modify File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rmAutofit/>
          </a:bodyPr>
          <a:lstStyle>
            <a:lvl1pPr marL="0" indent="0">
              <a:buNone/>
              <a:defRPr sz="4267">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603177" y="1335982"/>
            <a:ext cx="412824" cy="571604"/>
          </a:xfrm>
          <a:prstGeom prst="rect">
            <a:avLst/>
          </a:prstGeom>
        </p:spPr>
      </p:pic>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smtClean="0"/>
              <a:t>+</a:t>
            </a:r>
            <a:endParaRPr lang="en-US" dirty="0"/>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12279582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1121104" y="2058575"/>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1121104" y="125586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233905" y="1465388"/>
            <a:ext cx="743763" cy="473304"/>
          </a:xfrm>
          <a:prstGeom prst="rect">
            <a:avLst/>
          </a:prstGeom>
        </p:spPr>
      </p:pic>
      <p:sp>
        <p:nvSpPr>
          <p:cNvPr id="7" name="Rectangle 6"/>
          <p:cNvSpPr/>
          <p:nvPr userDrawn="1"/>
        </p:nvSpPr>
        <p:spPr bwMode="auto">
          <a:xfrm>
            <a:off x="1120567" y="2979988"/>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9"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0"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1"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0559693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1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50911" y="955744"/>
            <a:ext cx="1885955" cy="1519243"/>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4"/>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24975108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2" name="Picture 1"/>
          <p:cNvPicPr>
            <a:picLocks noChangeAspect="1"/>
          </p:cNvPicPr>
          <p:nvPr userDrawn="1"/>
        </p:nvPicPr>
        <p:blipFill>
          <a:blip r:embed="rId2"/>
          <a:stretch>
            <a:fillRect/>
          </a:stretch>
        </p:blipFill>
        <p:spPr>
          <a:xfrm>
            <a:off x="13860042" y="955744"/>
            <a:ext cx="1876824" cy="1511887"/>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681730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1121104" y="2315962"/>
            <a:ext cx="14423693" cy="6096519"/>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400">
                <a:solidFill>
                  <a:srgbClr val="FFFFFF"/>
                </a:solidFill>
                <a:latin typeface="Inconsolata"/>
                <a:cs typeface="Inconsolata"/>
              </a:defRPr>
            </a:lvl1pPr>
          </a:lstStyle>
          <a:p>
            <a:pPr lvl="0"/>
            <a:r>
              <a:rPr lang="en-US" dirty="0" smtClean="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Three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Four</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3674904" y="7800741"/>
            <a:ext cx="1749488" cy="492443"/>
          </a:xfrm>
          <a:prstGeom prst="rect">
            <a:avLst/>
          </a:prstGeom>
          <a:noFill/>
        </p:spPr>
        <p:txBody>
          <a:bodyPr wrap="square" lIns="0" tIns="0" rIns="0" bIns="0" rtlCol="0">
            <a:spAutoFit/>
          </a:bodyPr>
          <a:lstStyle/>
          <a:p>
            <a:pPr algn="ctr"/>
            <a:r>
              <a:rPr lang="en-US" sz="3200" dirty="0" smtClean="0">
                <a:solidFill>
                  <a:srgbClr val="FFFFFF">
                    <a:alpha val="50000"/>
                  </a:srgbClr>
                </a:solidFill>
              </a:rPr>
              <a:t>LOCAL</a:t>
            </a:r>
          </a:p>
        </p:txBody>
      </p:sp>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245272" y="1433095"/>
            <a:ext cx="704149" cy="537891"/>
          </a:xfrm>
          <a:prstGeom prst="rect">
            <a:avLst/>
          </a:prstGeom>
        </p:spPr>
      </p:pic>
      <p:sp>
        <p:nvSpPr>
          <p:cNvPr id="9" name="Text Placeholder 4"/>
          <p:cNvSpPr>
            <a:spLocks noGrp="1"/>
          </p:cNvSpPr>
          <p:nvPr>
            <p:ph type="body" sz="quarter" idx="11" hasCustomPrompt="1"/>
          </p:nvPr>
        </p:nvSpPr>
        <p:spPr>
          <a:xfrm>
            <a:off x="1121104" y="1337149"/>
            <a:ext cx="14422528" cy="729785"/>
          </a:xfrm>
          <a:solidFill>
            <a:schemeClr val="tx2">
              <a:lumMod val="95000"/>
              <a:lumOff val="5000"/>
            </a:schemeClr>
          </a:solidFill>
        </p:spPr>
        <p:txBody>
          <a:bodyPr lIns="91440" tIns="0" bIns="0" anchor="ctr" anchorCtr="0">
            <a:noAutofit/>
          </a:bodyPr>
          <a:lstStyle>
            <a:lvl1pPr marL="0" indent="0">
              <a:lnSpc>
                <a:spcPct val="100000"/>
              </a:lnSpc>
              <a:buNone/>
              <a:defRPr sz="3733">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1120567" y="3237375"/>
            <a:ext cx="14417959" cy="572765"/>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591392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12398685" y="493869"/>
            <a:ext cx="3162292" cy="3162292"/>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solidFill>
                <a:schemeClr val="bg1">
                  <a:lumMod val="85000"/>
                </a:schemeClr>
              </a:solidFill>
            </a:endParaRPr>
          </a:p>
        </p:txBody>
      </p:sp>
      <p:sp>
        <p:nvSpPr>
          <p:cNvPr id="17" name="TextBox 16"/>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3311897" y="7582905"/>
            <a:ext cx="1219200" cy="1219200"/>
          </a:xfrm>
          <a:prstGeom prst="rect">
            <a:avLst/>
          </a:prstGeom>
        </p:spPr>
        <p:txBody>
          <a:bodyPr vert="horz" wrap="none" lIns="121920" tIns="121920" rIns="121920" bIns="121920" rtlCol="0">
            <a:normAutofit/>
          </a:bodyPr>
          <a:lstStyle/>
          <a:p>
            <a:endParaRPr lang="en-US" sz="3200" dirty="0" smtClean="0"/>
          </a:p>
        </p:txBody>
      </p:sp>
      <p:pic>
        <p:nvPicPr>
          <p:cNvPr id="18" name="Picture 17"/>
          <p:cNvPicPr>
            <a:picLocks noChangeAspect="1"/>
          </p:cNvPicPr>
          <p:nvPr userDrawn="1"/>
        </p:nvPicPr>
        <p:blipFill>
          <a:blip r:embed="rId2"/>
          <a:stretch>
            <a:fillRect/>
          </a:stretch>
        </p:blipFill>
        <p:spPr>
          <a:xfrm>
            <a:off x="12729067" y="839919"/>
            <a:ext cx="2613464" cy="2613464"/>
          </a:xfrm>
          <a:prstGeom prst="rect">
            <a:avLst/>
          </a:prstGeom>
        </p:spPr>
      </p:pic>
      <p:sp>
        <p:nvSpPr>
          <p:cNvPr id="12"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3921498" y="7164200"/>
            <a:ext cx="8917577" cy="524133"/>
          </a:xfrm>
        </p:spPr>
        <p:txBody>
          <a:bodyPr anchor="ctr">
            <a:normAutofit/>
          </a:bodyPr>
          <a:lstStyle>
            <a:lvl1pPr marL="0" indent="0" algn="ctr">
              <a:buNone/>
              <a:defRPr sz="2400">
                <a:solidFill>
                  <a:schemeClr val="tx1"/>
                </a:solidFill>
              </a:defRPr>
            </a:lvl1pPr>
          </a:lstStyle>
          <a:p>
            <a:pPr lvl="0"/>
            <a:r>
              <a:rPr lang="en-US" dirty="0" smtClean="0"/>
              <a:t>http://</a:t>
            </a:r>
            <a:r>
              <a:rPr lang="en-US" dirty="0" err="1" smtClean="0"/>
              <a:t>chef.io</a:t>
            </a:r>
            <a:r>
              <a:rPr lang="en-US" dirty="0" smtClean="0"/>
              <a:t>/something</a:t>
            </a:r>
            <a:endParaRPr lang="en-US" dirty="0"/>
          </a:p>
        </p:txBody>
      </p:sp>
      <p:cxnSp>
        <p:nvCxnSpPr>
          <p:cNvPr id="11" name="Straight Connector 10"/>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3" name="Footer Placeholder 17"/>
          <p:cNvSpPr>
            <a:spLocks noGrp="1"/>
          </p:cNvSpPr>
          <p:nvPr>
            <p:ph type="ftr" sz="quarter" idx="15"/>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4"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cxnSp>
        <p:nvCxnSpPr>
          <p:cNvPr id="15" name="Straight Connector 14"/>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7"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8"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9"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2-</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smtClean="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smtClean="0"/>
              <a:t>Objective:</a:t>
            </a:r>
            <a:endParaRPr lang="en-US" sz="3200" b="1" dirty="0"/>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13903024" y="551454"/>
            <a:ext cx="1986958" cy="2014943"/>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13585370" y="482873"/>
            <a:ext cx="2006111" cy="2006111"/>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smtClean="0">
                <a:solidFill>
                  <a:srgbClr val="7D868C"/>
                </a:solidFill>
              </a:rPr>
              <a:t>©2015 Chef Software Inc</a:t>
            </a:r>
            <a:r>
              <a:rPr lang="en-US" dirty="0" smtClean="0"/>
              <a:t>.</a:t>
            </a:r>
            <a:endParaRPr lang="en-US" dirty="0"/>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smtClean="0">
                <a:solidFill>
                  <a:srgbClr val="7D868C"/>
                </a:solidFill>
                <a:latin typeface="+mn-lt"/>
                <a:cs typeface="Arial" panose="020B0604020202020204" pitchFamily="34" charset="0"/>
              </a:rPr>
              <a:t>3-</a:t>
            </a:r>
            <a:endParaRPr lang="en-US" sz="1867" b="0" dirty="0">
              <a:solidFill>
                <a:srgbClr val="7D868C"/>
              </a:solidFill>
              <a:latin typeface="+mn-lt"/>
              <a:cs typeface="Arial" panose="020B0604020202020204" pitchFamily="34" charset="0"/>
            </a:endParaRP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endParaRPr lang="en-US" sz="16933" b="0" cap="none" spc="0" dirty="0" smtClean="0">
              <a:ln w="18415" cmpd="sng">
                <a:solidFill>
                  <a:srgbClr val="FFFFFF"/>
                </a:solidFill>
                <a:prstDash val="solid"/>
              </a:ln>
              <a:solidFill>
                <a:schemeClr val="bg2">
                  <a:lumMod val="95000"/>
                  <a:alpha val="50000"/>
                </a:schemeClr>
              </a:solidFill>
              <a:effectLst/>
            </a:endParaRP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smtClean="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Inconsolata"/>
                <a:cs typeface="Inconsolata"/>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smtClean="0"/>
              <a:t>©2015 Chef Software Inc.</a:t>
            </a:r>
            <a:endParaRPr lang="en-US" dirty="0"/>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9"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3" r:id="rId3"/>
    <p:sldLayoutId id="2147483777" r:id="rId4"/>
    <p:sldLayoutId id="2147483772" r:id="rId5"/>
    <p:sldLayoutId id="2147483781" r:id="rId6"/>
    <p:sldLayoutId id="2147483768" r:id="rId7"/>
    <p:sldLayoutId id="2147483782" r:id="rId8"/>
    <p:sldLayoutId id="2147483785" r:id="rId9"/>
    <p:sldLayoutId id="2147483770" r:id="rId10"/>
    <p:sldLayoutId id="2147483774" r:id="rId11"/>
    <p:sldLayoutId id="2147483771" r:id="rId12"/>
    <p:sldLayoutId id="2147483776" r:id="rId13"/>
    <p:sldLayoutId id="2147483764" r:id="rId14"/>
    <p:sldLayoutId id="2147483780" r:id="rId15"/>
    <p:sldLayoutId id="2147483766" r:id="rId16"/>
    <p:sldLayoutId id="2147483779" r:id="rId17"/>
    <p:sldLayoutId id="2147483767" r:id="rId18"/>
    <p:sldLayoutId id="2147483723" r:id="rId19"/>
    <p:sldLayoutId id="2147483790" r:id="rId20"/>
    <p:sldLayoutId id="2147483791" r:id="rId21"/>
    <p:sldLayoutId id="2147483792" r:id="rId22"/>
    <p:sldLayoutId id="2147483793" r:id="rId23"/>
    <p:sldLayoutId id="2147483794" r:id="rId24"/>
    <p:sldLayoutId id="2147483795" r:id="rId25"/>
    <p:sldLayoutId id="2147483796" r:id="rId26"/>
    <p:sldLayoutId id="2147483797" r:id="rId27"/>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0.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hyperlink" Target="http://docs.chef.io/cookbooks.html" TargetMode="External"/><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3" Type="http://schemas.openxmlformats.org/officeDocument/2006/relationships/hyperlink" Target="http://docs.chef.io/config_rb_metadata.html" TargetMode="External"/><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hyperlink" Target="http://git-scm.com/book/en/v2/Getting-Started-Git-Basics" TargetMode="External"/><Relationship Id="rId2" Type="http://schemas.openxmlformats.org/officeDocument/2006/relationships/notesSlide" Target="../notesSlides/notesSlide28.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5.png"/><Relationship Id="rId7" Type="http://schemas.microsoft.com/office/2007/relationships/hdphoto" Target="../media/hdphoto2.wdp"/><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5" Type="http://schemas.microsoft.com/office/2007/relationships/hdphoto" Target="../media/hdphoto1.wdp"/><Relationship Id="rId4" Type="http://schemas.openxmlformats.org/officeDocument/2006/relationships/image" Target="../media/image16.png"/><Relationship Id="rId9" Type="http://schemas.microsoft.com/office/2007/relationships/hdphoto" Target="../media/hdphoto3.wdp"/></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smtClean="0"/>
              <a:t>Cookbooks</a:t>
            </a:r>
            <a:endParaRPr lang="en-US" dirty="0"/>
          </a:p>
        </p:txBody>
      </p:sp>
      <p:sp>
        <p:nvSpPr>
          <p:cNvPr id="3" name="Subtitle 2"/>
          <p:cNvSpPr>
            <a:spLocks noGrp="1"/>
          </p:cNvSpPr>
          <p:nvPr>
            <p:ph type="subTitle" idx="1"/>
          </p:nvPr>
        </p:nvSpPr>
        <p:spPr bwMode="auto"/>
        <p:txBody>
          <a:bodyPr/>
          <a:lstStyle/>
          <a:p>
            <a:r>
              <a:rPr lang="en-US" dirty="0"/>
              <a:t>Organizing R</a:t>
            </a:r>
            <a:r>
              <a:rPr lang="en-US" dirty="0" smtClean="0"/>
              <a:t>ecipes</a:t>
            </a:r>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©2015 Chef Software Inc.</a:t>
            </a:r>
          </a:p>
        </p:txBody>
      </p:sp>
    </p:spTree>
    <p:extLst>
      <p:ext uri="{BB962C8B-B14F-4D97-AF65-F5344CB8AC3E}">
        <p14:creationId xmlns:p14="http://schemas.microsoft.com/office/powerpoint/2010/main" val="28984583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t>'</a:t>
            </a:r>
            <a:r>
              <a:rPr lang="en-US" dirty="0" smtClean="0">
                <a:latin typeface="+mn-lt"/>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10</a:t>
            </a:fld>
            <a:endParaRPr lang="en-US" dirty="0"/>
          </a:p>
        </p:txBody>
      </p:sp>
    </p:spTree>
    <p:extLst>
      <p:ext uri="{BB962C8B-B14F-4D97-AF65-F5344CB8AC3E}">
        <p14:creationId xmlns:p14="http://schemas.microsoft.com/office/powerpoint/2010/main" val="35125510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t>'</a:t>
            </a:r>
            <a:r>
              <a:rPr lang="en-US" dirty="0" smtClean="0">
                <a:latin typeface="+mn-lt"/>
                <a:cs typeface="Inconsolata"/>
              </a:rPr>
              <a:t>chef'</a:t>
            </a:r>
            <a:r>
              <a:rPr lang="en-US" dirty="0" smtClean="0"/>
              <a:t> </a:t>
            </a:r>
            <a:r>
              <a:rPr lang="en-US" dirty="0" smtClean="0"/>
              <a:t>do?</a:t>
            </a:r>
            <a:endParaRPr lang="en-US" dirty="0"/>
          </a:p>
        </p:txBody>
      </p:sp>
      <p:sp>
        <p:nvSpPr>
          <p:cNvPr id="3" name="Content Placeholder 2"/>
          <p:cNvSpPr>
            <a:spLocks noGrp="1"/>
          </p:cNvSpPr>
          <p:nvPr>
            <p:ph sz="quarter" idx="10"/>
          </p:nvPr>
        </p:nvSpPr>
        <p:spPr>
          <a:xfrm>
            <a:off x="1121104" y="2061199"/>
            <a:ext cx="14423693" cy="6096519"/>
          </a:xfrm>
        </p:spPr>
        <p:txBody>
          <a:bodyPr>
            <a:noAutofit/>
          </a:bodyPr>
          <a:lstStyle/>
          <a:p>
            <a:r>
              <a:rPr lang="fr-FR" dirty="0"/>
              <a:t>Usage:                                                                                </a:t>
            </a:r>
          </a:p>
          <a:p>
            <a:r>
              <a:rPr lang="fr-FR" dirty="0"/>
              <a:t>    chef -h/--help                                                                    </a:t>
            </a:r>
          </a:p>
          <a:p>
            <a:r>
              <a:rPr lang="fr-FR" dirty="0"/>
              <a:t>    chef -v/--version                                                                 </a:t>
            </a:r>
          </a:p>
          <a:p>
            <a:r>
              <a:rPr lang="fr-FR" dirty="0"/>
              <a:t>    chef command [arguments...] [options...]                                          </a:t>
            </a:r>
          </a:p>
          <a:p>
            <a:r>
              <a:rPr lang="fr-FR" dirty="0"/>
              <a:t>                                                                                      </a:t>
            </a:r>
          </a:p>
          <a:p>
            <a:r>
              <a:rPr lang="fr-FR" dirty="0"/>
              <a:t>                                                                                      </a:t>
            </a:r>
          </a:p>
          <a:p>
            <a:r>
              <a:rPr lang="fr-FR" dirty="0" err="1"/>
              <a:t>Available</a:t>
            </a:r>
            <a:r>
              <a:rPr lang="fr-FR" dirty="0"/>
              <a:t> </a:t>
            </a:r>
            <a:r>
              <a:rPr lang="fr-FR" dirty="0" err="1"/>
              <a:t>Commands</a:t>
            </a:r>
            <a:r>
              <a:rPr lang="fr-FR" dirty="0"/>
              <a:t>:                                                                   </a:t>
            </a:r>
          </a:p>
          <a:p>
            <a:r>
              <a:rPr lang="fr-FR" dirty="0"/>
              <a:t>    </a:t>
            </a:r>
            <a:r>
              <a:rPr lang="fr-FR" dirty="0" err="1"/>
              <a:t>exec</a:t>
            </a:r>
            <a:r>
              <a:rPr lang="fr-FR" dirty="0"/>
              <a:t>        </a:t>
            </a:r>
            <a:r>
              <a:rPr lang="fr-FR" dirty="0" err="1"/>
              <a:t>Runs</a:t>
            </a:r>
            <a:r>
              <a:rPr lang="fr-FR" dirty="0"/>
              <a:t> the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gem         </a:t>
            </a:r>
            <a:r>
              <a:rPr lang="fr-FR" dirty="0" err="1"/>
              <a:t>Runs</a:t>
            </a:r>
            <a:r>
              <a:rPr lang="fr-FR" dirty="0"/>
              <a:t> the `gem` command in </a:t>
            </a:r>
            <a:r>
              <a:rPr lang="fr-FR" dirty="0" err="1"/>
              <a:t>context</a:t>
            </a:r>
            <a:r>
              <a:rPr lang="fr-FR" dirty="0"/>
              <a:t> of the </a:t>
            </a:r>
            <a:r>
              <a:rPr lang="fr-FR" dirty="0" err="1"/>
              <a:t>embedded</a:t>
            </a:r>
            <a:r>
              <a:rPr lang="fr-FR" dirty="0"/>
              <a:t> </a:t>
            </a:r>
            <a:r>
              <a:rPr lang="fr-FR" dirty="0" err="1"/>
              <a:t>ruby</a:t>
            </a:r>
            <a:r>
              <a:rPr lang="fr-FR" dirty="0"/>
              <a:t>                </a:t>
            </a:r>
          </a:p>
          <a:p>
            <a:r>
              <a:rPr lang="fr-FR" dirty="0"/>
              <a:t>    </a:t>
            </a:r>
            <a:r>
              <a:rPr lang="fr-FR" dirty="0" err="1"/>
              <a:t>generate</a:t>
            </a:r>
            <a:r>
              <a:rPr lang="fr-FR" dirty="0"/>
              <a:t>    </a:t>
            </a:r>
            <a:r>
              <a:rPr lang="fr-FR" dirty="0" err="1"/>
              <a:t>Generate</a:t>
            </a:r>
            <a:r>
              <a:rPr lang="fr-FR" dirty="0"/>
              <a:t> a new </a:t>
            </a:r>
            <a:r>
              <a:rPr lang="fr-FR" dirty="0" err="1"/>
              <a:t>app</a:t>
            </a:r>
            <a:r>
              <a:rPr lang="fr-FR" dirty="0"/>
              <a:t>, </a:t>
            </a:r>
            <a:r>
              <a:rPr lang="fr-FR" dirty="0" err="1"/>
              <a:t>cookbook</a:t>
            </a:r>
            <a:r>
              <a:rPr lang="fr-FR" dirty="0"/>
              <a:t>, or component                            </a:t>
            </a:r>
          </a:p>
          <a:p>
            <a:r>
              <a:rPr lang="fr-FR" dirty="0"/>
              <a:t>    </a:t>
            </a:r>
            <a:r>
              <a:rPr lang="fr-FR" dirty="0" err="1"/>
              <a:t>shell-init</a:t>
            </a:r>
            <a:r>
              <a:rPr lang="fr-FR" dirty="0"/>
              <a:t>  </a:t>
            </a:r>
            <a:r>
              <a:rPr lang="fr-FR" dirty="0" err="1"/>
              <a:t>Initialize</a:t>
            </a:r>
            <a:r>
              <a:rPr lang="fr-FR" dirty="0"/>
              <a:t> </a:t>
            </a:r>
            <a:r>
              <a:rPr lang="fr-FR" dirty="0" err="1"/>
              <a:t>your</a:t>
            </a:r>
            <a:r>
              <a:rPr lang="fr-FR" dirty="0"/>
              <a:t> </a:t>
            </a:r>
            <a:r>
              <a:rPr lang="fr-FR" dirty="0" err="1"/>
              <a:t>shell</a:t>
            </a:r>
            <a:r>
              <a:rPr lang="fr-FR" dirty="0"/>
              <a:t> to use </a:t>
            </a:r>
            <a:r>
              <a:rPr lang="fr-FR" dirty="0" err="1"/>
              <a:t>ChefDK</a:t>
            </a:r>
            <a:r>
              <a:rPr lang="fr-FR" dirty="0"/>
              <a:t> as </a:t>
            </a:r>
            <a:r>
              <a:rPr lang="fr-FR" dirty="0" err="1"/>
              <a:t>your</a:t>
            </a:r>
            <a:r>
              <a:rPr lang="fr-FR" dirty="0"/>
              <a:t> </a:t>
            </a:r>
            <a:r>
              <a:rPr lang="fr-FR" dirty="0" err="1"/>
              <a:t>primary</a:t>
            </a:r>
            <a:r>
              <a:rPr lang="fr-FR" dirty="0"/>
              <a:t> </a:t>
            </a:r>
            <a:r>
              <a:rPr lang="fr-FR" dirty="0" err="1"/>
              <a:t>ruby</a:t>
            </a:r>
            <a:r>
              <a:rPr lang="fr-FR" dirty="0"/>
              <a:t>              </a:t>
            </a:r>
          </a:p>
          <a:p>
            <a:r>
              <a:rPr lang="fr-FR" dirty="0"/>
              <a:t>    </a:t>
            </a:r>
            <a:r>
              <a:rPr lang="fr-FR" dirty="0" err="1"/>
              <a:t>install</a:t>
            </a:r>
            <a:r>
              <a:rPr lang="fr-FR" dirty="0"/>
              <a:t>     Install </a:t>
            </a:r>
            <a:r>
              <a:rPr lang="fr-FR" dirty="0" err="1"/>
              <a:t>cookbooks</a:t>
            </a:r>
            <a:r>
              <a:rPr lang="fr-FR" dirty="0"/>
              <a:t> </a:t>
            </a:r>
            <a:r>
              <a:rPr lang="fr-FR" dirty="0" err="1"/>
              <a:t>from</a:t>
            </a:r>
            <a:r>
              <a:rPr lang="fr-FR" dirty="0"/>
              <a:t> a </a:t>
            </a:r>
            <a:r>
              <a:rPr lang="fr-FR" dirty="0" err="1"/>
              <a:t>Policyfile</a:t>
            </a:r>
            <a:r>
              <a:rPr lang="fr-FR" dirty="0"/>
              <a:t> and </a:t>
            </a:r>
            <a:r>
              <a:rPr lang="fr-FR" dirty="0" err="1"/>
              <a:t>generate</a:t>
            </a:r>
            <a:r>
              <a:rPr lang="fr-FR" dirty="0"/>
              <a:t> a </a:t>
            </a:r>
            <a:r>
              <a:rPr lang="fr-FR" dirty="0" err="1"/>
              <a:t>locked</a:t>
            </a:r>
            <a:r>
              <a:rPr lang="fr-FR" dirty="0"/>
              <a:t> </a:t>
            </a:r>
            <a:r>
              <a:rPr lang="fr-FR" dirty="0" err="1"/>
              <a:t>cookbook</a:t>
            </a:r>
            <a:r>
              <a:rPr lang="fr-FR" dirty="0"/>
              <a:t> set</a:t>
            </a:r>
          </a:p>
          <a:p>
            <a:r>
              <a:rPr lang="fr-FR" dirty="0"/>
              <a:t>    update      Updates a </a:t>
            </a:r>
            <a:r>
              <a:rPr lang="fr-FR" dirty="0" err="1"/>
              <a:t>Policyfile.lock.json</a:t>
            </a:r>
            <a:r>
              <a:rPr lang="fr-FR" dirty="0"/>
              <a:t> </a:t>
            </a:r>
            <a:r>
              <a:rPr lang="fr-FR" dirty="0" err="1"/>
              <a:t>with</a:t>
            </a:r>
            <a:r>
              <a:rPr lang="fr-FR" dirty="0"/>
              <a:t> </a:t>
            </a:r>
            <a:r>
              <a:rPr lang="fr-FR" dirty="0" err="1"/>
              <a:t>latest</a:t>
            </a:r>
            <a:r>
              <a:rPr lang="fr-FR" dirty="0"/>
              <a:t> </a:t>
            </a:r>
            <a:r>
              <a:rPr lang="fr-FR" dirty="0" err="1"/>
              <a:t>run_list</a:t>
            </a:r>
            <a:r>
              <a:rPr lang="fr-FR" dirty="0"/>
              <a:t> and </a:t>
            </a:r>
            <a:r>
              <a:rPr lang="fr-FR" dirty="0" err="1" smtClean="0"/>
              <a:t>cookbooks</a:t>
            </a:r>
            <a:endParaRPr lang="fr-FR" dirty="0"/>
          </a:p>
        </p:txBody>
      </p:sp>
      <p:sp>
        <p:nvSpPr>
          <p:cNvPr id="4" name="Text Placeholder 3"/>
          <p:cNvSpPr>
            <a:spLocks noGrp="1"/>
          </p:cNvSpPr>
          <p:nvPr>
            <p:ph type="body" sz="quarter" idx="11"/>
          </p:nvPr>
        </p:nvSpPr>
        <p:spPr>
          <a:xfrm>
            <a:off x="1121104" y="1100584"/>
            <a:ext cx="14422528" cy="729785"/>
          </a:xfrm>
        </p:spPr>
        <p:txBody>
          <a:bodyPr>
            <a:normAutofit/>
          </a:bodyPr>
          <a:lstStyle/>
          <a:p>
            <a:r>
              <a:rPr lang="en-US" dirty="0" smtClean="0"/>
              <a:t>$ chef --help</a:t>
            </a:r>
            <a:endParaRPr lang="en-US" dirty="0"/>
          </a:p>
        </p:txBody>
      </p:sp>
      <p:sp>
        <p:nvSpPr>
          <p:cNvPr id="5" name="Rectangle 4"/>
          <p:cNvSpPr/>
          <p:nvPr/>
        </p:nvSpPr>
        <p:spPr bwMode="auto">
          <a:xfrm>
            <a:off x="1087686" y="624570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11</a:t>
            </a:fld>
            <a:endParaRPr lang="en-US" dirty="0"/>
          </a:p>
        </p:txBody>
      </p:sp>
    </p:spTree>
    <p:extLst>
      <p:ext uri="{BB962C8B-B14F-4D97-AF65-F5344CB8AC3E}">
        <p14:creationId xmlns:p14="http://schemas.microsoft.com/office/powerpoint/2010/main" val="21151730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Cookbooks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12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a:t>A Chef cookbook is the fundamental unit of configuration and policy distribution. </a:t>
            </a:r>
          </a:p>
          <a:p>
            <a:endParaRPr lang="en-US" sz="3200" dirty="0"/>
          </a:p>
          <a:p>
            <a:r>
              <a:rPr lang="en-US" sz="3200" dirty="0"/>
              <a:t>Each cookbook defines a scenario, such as everything needed to install and configure MySQL, and then it contains all of the components that are required to support that scenario. </a:t>
            </a:r>
          </a:p>
          <a:p>
            <a:r>
              <a:rPr lang="en-US" sz="3200" dirty="0">
                <a:cs typeface="Inconsolata"/>
              </a:rPr>
              <a:t>Read the first three paragraphs here: </a:t>
            </a:r>
            <a:r>
              <a:rPr lang="en-US" sz="3200" dirty="0">
                <a:cs typeface="Inconsolata"/>
                <a:hlinkClick r:id="rId3"/>
              </a:rPr>
              <a:t>http://docs.chef.io/cookbooks.html</a:t>
            </a:r>
            <a:endParaRPr lang="en-US" sz="3200" dirty="0">
              <a:cs typeface="Inconsolata"/>
            </a:endParaRPr>
          </a:p>
          <a:p>
            <a:endParaRPr lang="en-US" sz="3200" dirty="0">
              <a:cs typeface="Inconsolata"/>
            </a:endParaRPr>
          </a:p>
          <a:p>
            <a:endParaRPr lang="en-US" sz="3200" dirty="0"/>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6" name="Picture 5"/>
          <p:cNvPicPr>
            <a:picLocks noChangeAspect="1"/>
          </p:cNvPicPr>
          <p:nvPr/>
        </p:nvPicPr>
        <p:blipFill>
          <a:blip r:embed="rId4"/>
          <a:stretch>
            <a:fillRect/>
          </a:stretch>
        </p:blipFill>
        <p:spPr>
          <a:xfrm>
            <a:off x="7058999" y="5459107"/>
            <a:ext cx="2138004" cy="2138004"/>
          </a:xfrm>
          <a:prstGeom prst="rect">
            <a:avLst/>
          </a:prstGeom>
        </p:spPr>
      </p:pic>
    </p:spTree>
    <p:extLst>
      <p:ext uri="{BB962C8B-B14F-4D97-AF65-F5344CB8AC3E}">
        <p14:creationId xmlns:p14="http://schemas.microsoft.com/office/powerpoint/2010/main" val="319982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t>'</a:t>
            </a:r>
            <a:r>
              <a:rPr lang="en-US" dirty="0" smtClean="0">
                <a:latin typeface="+mn-lt"/>
              </a:rPr>
              <a:t>chef generate' </a:t>
            </a:r>
            <a:r>
              <a:rPr lang="en-US" dirty="0" smtClean="0"/>
              <a:t>Do?</a:t>
            </a:r>
            <a:endParaRPr lang="en-US" dirty="0"/>
          </a:p>
        </p:txBody>
      </p:sp>
      <p:sp>
        <p:nvSpPr>
          <p:cNvPr id="3" name="Content Placeholder 2"/>
          <p:cNvSpPr>
            <a:spLocks noGrp="1"/>
          </p:cNvSpPr>
          <p:nvPr>
            <p:ph sz="quarter" idx="10"/>
          </p:nvPr>
        </p:nvSpPr>
        <p:spPr/>
        <p:txBody>
          <a:bodyPr/>
          <a:lstStyle/>
          <a:p>
            <a:r>
              <a:rPr lang="en-US" smtClean="0"/>
              <a:t>Usage: chef generate GENERATOR [options]</a:t>
            </a:r>
          </a:p>
          <a:p>
            <a:endParaRPr lang="en-US" smtClean="0"/>
          </a:p>
          <a:p>
            <a:r>
              <a:rPr lang="en-US" smtClean="0"/>
              <a:t>Available generators:</a:t>
            </a:r>
          </a:p>
          <a:p>
            <a:r>
              <a:rPr lang="en-US" smtClean="0"/>
              <a:t>  app         Generate an application repo</a:t>
            </a:r>
          </a:p>
          <a:p>
            <a:r>
              <a:rPr lang="en-US" smtClean="0"/>
              <a:t>  cookbook    Generate a single cookbook</a:t>
            </a:r>
          </a:p>
          <a:p>
            <a:r>
              <a:rPr lang="en-US" smtClean="0"/>
              <a:t>  recipe      Generate a new recipe</a:t>
            </a:r>
          </a:p>
          <a:p>
            <a:r>
              <a:rPr lang="en-US" smtClean="0"/>
              <a:t>  attribute   Generate an attributes file</a:t>
            </a:r>
          </a:p>
          <a:p>
            <a:r>
              <a:rPr lang="en-US" smtClean="0"/>
              <a:t>  template    Generate a file template</a:t>
            </a:r>
          </a:p>
          <a:p>
            <a:r>
              <a:rPr lang="en-US" smtClean="0"/>
              <a:t>  file        Generate a cookbook file</a:t>
            </a:r>
          </a:p>
          <a:p>
            <a:r>
              <a:rPr lang="en-US" smtClean="0"/>
              <a:t>  lwrp        Generate a lightweight resource/provider</a:t>
            </a:r>
          </a:p>
          <a:p>
            <a:r>
              <a:rPr lang="en-US" smtClean="0"/>
              <a:t>  repo        Generate a Chef policy repository</a:t>
            </a:r>
          </a:p>
          <a:p>
            <a:r>
              <a:rPr lang="en-US" smtClean="0"/>
              <a:t>  policyfile  Generate a Policyfile for use with the install/push commands (experimental)</a:t>
            </a:r>
            <a:endParaRPr lang="en-US" dirty="0"/>
          </a:p>
        </p:txBody>
      </p:sp>
      <p:sp>
        <p:nvSpPr>
          <p:cNvPr id="4" name="Text Placeholder 3"/>
          <p:cNvSpPr>
            <a:spLocks noGrp="1"/>
          </p:cNvSpPr>
          <p:nvPr>
            <p:ph type="body" sz="quarter" idx="11"/>
          </p:nvPr>
        </p:nvSpPr>
        <p:spPr/>
        <p:txBody>
          <a:bodyPr/>
          <a:lstStyle/>
          <a:p>
            <a:r>
              <a:rPr lang="en-US" dirty="0" smtClean="0"/>
              <a:t>$ chef generate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13</a:t>
            </a:fld>
            <a:endParaRPr lang="en-US" dirty="0"/>
          </a:p>
        </p:txBody>
      </p:sp>
      <p:sp>
        <p:nvSpPr>
          <p:cNvPr id="5" name="Rectangle 4"/>
          <p:cNvSpPr/>
          <p:nvPr/>
        </p:nvSpPr>
        <p:spPr bwMode="auto">
          <a:xfrm>
            <a:off x="1087686" y="388653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15743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a:t>
            </a:r>
            <a:r>
              <a:rPr lang="en-US" dirty="0" smtClean="0"/>
              <a:t>'</a:t>
            </a:r>
            <a:r>
              <a:rPr lang="en-US" dirty="0" smtClean="0">
                <a:latin typeface="+mn-lt"/>
              </a:rPr>
              <a:t>chef </a:t>
            </a:r>
            <a:r>
              <a:rPr lang="en-US" dirty="0" smtClean="0">
                <a:latin typeface="+mn-lt"/>
              </a:rPr>
              <a:t>generate </a:t>
            </a:r>
            <a:r>
              <a:rPr lang="en-US" dirty="0" smtClean="0">
                <a:latin typeface="+mn-lt"/>
              </a:rPr>
              <a:t>cookbook' </a:t>
            </a:r>
            <a:r>
              <a:rPr lang="en-US" dirty="0" smtClean="0"/>
              <a:t>Do?</a:t>
            </a:r>
            <a:endParaRPr lang="en-US" dirty="0"/>
          </a:p>
        </p:txBody>
      </p:sp>
      <p:sp>
        <p:nvSpPr>
          <p:cNvPr id="3" name="Content Placeholder 2"/>
          <p:cNvSpPr>
            <a:spLocks noGrp="1"/>
          </p:cNvSpPr>
          <p:nvPr>
            <p:ph sz="quarter" idx="10"/>
          </p:nvPr>
        </p:nvSpPr>
        <p:spPr>
          <a:xfrm>
            <a:off x="1121104" y="2058576"/>
            <a:ext cx="14423693" cy="4993878"/>
          </a:xfrm>
        </p:spPr>
        <p:txBody>
          <a:bodyPr/>
          <a:lstStyle/>
          <a:p>
            <a:r>
              <a:rPr lang="en-US" dirty="0" smtClean="0"/>
              <a:t>Usage: chef generate cookbook NAME [options]</a:t>
            </a:r>
          </a:p>
          <a:p>
            <a:r>
              <a:rPr lang="en-US" dirty="0" smtClean="0"/>
              <a:t>    -C, --copyright </a:t>
            </a:r>
            <a:r>
              <a:rPr lang="en-US" dirty="0" err="1" smtClean="0"/>
              <a:t>COPYRIGHT</a:t>
            </a:r>
            <a:r>
              <a:rPr lang="en-US" dirty="0" smtClean="0"/>
              <a:t>        Name of the copyright holder - defaults to 'The Authors'</a:t>
            </a:r>
          </a:p>
          <a:p>
            <a:r>
              <a:rPr lang="en-US" dirty="0" smtClean="0"/>
              <a:t>    -m, --email </a:t>
            </a:r>
            <a:r>
              <a:rPr lang="en-US" dirty="0" err="1" smtClean="0"/>
              <a:t>EMAIL</a:t>
            </a:r>
            <a:r>
              <a:rPr lang="en-US" dirty="0" smtClean="0"/>
              <a:t>                </a:t>
            </a:r>
            <a:r>
              <a:rPr lang="en-US" dirty="0" err="1" smtClean="0"/>
              <a:t>Email</a:t>
            </a:r>
            <a:r>
              <a:rPr lang="en-US" dirty="0" smtClean="0"/>
              <a:t> address of the author - defaults 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a:t>
            </a:r>
            <a:r>
              <a:rPr lang="en-US" dirty="0" err="1" smtClean="0"/>
              <a:t>LICENSE</a:t>
            </a:r>
            <a:r>
              <a:rPr lang="en-US" dirty="0" smtClean="0"/>
              <a:t>            </a:t>
            </a:r>
            <a:r>
              <a:rPr lang="en-US" dirty="0" err="1" smtClean="0"/>
              <a:t>all_rights</a:t>
            </a:r>
            <a:r>
              <a:rPr lang="en-US" dirty="0" smtClean="0"/>
              <a:t>, httpd,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--generator-cookbook</a:t>
            </a:r>
            <a:endParaRPr lang="en-US" dirty="0"/>
          </a:p>
        </p:txBody>
      </p:sp>
      <p:sp>
        <p:nvSpPr>
          <p:cNvPr id="4" name="Text Placeholder 3"/>
          <p:cNvSpPr>
            <a:spLocks noGrp="1"/>
          </p:cNvSpPr>
          <p:nvPr>
            <p:ph type="body" sz="quarter" idx="11"/>
          </p:nvPr>
        </p:nvSpPr>
        <p:spPr/>
        <p:txBody>
          <a:bodyPr/>
          <a:lstStyle/>
          <a:p>
            <a:r>
              <a:rPr lang="en-US" dirty="0" smtClean="0"/>
              <a:t>$ chef generate cookbook --help</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14</a:t>
            </a:fld>
            <a:endParaRPr lang="en-US" dirty="0"/>
          </a:p>
        </p:txBody>
      </p:sp>
      <p:sp>
        <p:nvSpPr>
          <p:cNvPr id="5" name="Rectangle 4"/>
          <p:cNvSpPr/>
          <p:nvPr/>
        </p:nvSpPr>
        <p:spPr bwMode="auto">
          <a:xfrm>
            <a:off x="1087686" y="2086766"/>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703135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Create a Cookbook</a:t>
            </a:r>
            <a:endParaRPr lang="en-US" dirty="0"/>
          </a:p>
        </p:txBody>
      </p:sp>
      <p:sp>
        <p:nvSpPr>
          <p:cNvPr id="3" name="Content Placeholder 2"/>
          <p:cNvSpPr>
            <a:spLocks noGrp="1"/>
          </p:cNvSpPr>
          <p:nvPr>
            <p:ph sz="quarter" idx="10"/>
          </p:nvPr>
        </p:nvSpPr>
        <p:spPr/>
        <p:txBody>
          <a:bodyPr/>
          <a:lstStyle/>
          <a:p>
            <a:r>
              <a:rPr lang="en-US" smtClean="0"/>
              <a:t>Compiling Cookbooks...</a:t>
            </a:r>
          </a:p>
          <a:p>
            <a:r>
              <a:rPr lang="en-US" smtClean="0"/>
              <a:t>Recipe: code_generator::cookbook</a:t>
            </a:r>
          </a:p>
          <a:p>
            <a:r>
              <a:rPr lang="en-US" smtClean="0"/>
              <a:t>* directory[/home/chef/workstation] action create                                   </a:t>
            </a:r>
          </a:p>
          <a:p>
            <a:r>
              <a:rPr lang="en-US" smtClean="0"/>
              <a:t>    - create new directory /home/chef/workstation                                     </a:t>
            </a:r>
          </a:p>
          <a:p>
            <a:r>
              <a:rPr lang="en-US" smtClean="0"/>
              <a:t>  * template[/home/chef/workstation/metadata.rb] action create_if_missing </a:t>
            </a:r>
          </a:p>
          <a:p>
            <a:r>
              <a:rPr lang="en-US" smtClean="0"/>
              <a:t>    - create new file /home/chef/workstation/metadata.rb</a:t>
            </a:r>
          </a:p>
          <a:p>
            <a:r>
              <a:rPr lang="en-US" smtClean="0"/>
              <a:t>    - update content in file /home/chef/workstation/metadata.rb from none to bd85d3</a:t>
            </a:r>
          </a:p>
          <a:p>
            <a:r>
              <a:rPr lang="en-US" smtClean="0"/>
              <a:t>    (diff output suppressed by config)</a:t>
            </a:r>
          </a:p>
          <a:p>
            <a:r>
              <a:rPr lang="en-US" smtClean="0"/>
              <a:t>  * template[/home/chef/workstation/README.md] action create_if_missing</a:t>
            </a:r>
          </a:p>
          <a:p>
            <a:r>
              <a:rPr lang="en-US" smtClean="0"/>
              <a:t>    - create new file /home/chef/workstation/README.md</a:t>
            </a:r>
          </a:p>
          <a:p>
            <a:r>
              <a:rPr lang="en-US" smtClean="0"/>
              <a:t>    - update content in file /home/chef/workstation/README.md from none to 44d165</a:t>
            </a:r>
          </a:p>
          <a:p>
            <a:r>
              <a:rPr lang="en-US" smtClean="0"/>
              <a:t>    (diff output suppressed by config)</a:t>
            </a:r>
          </a:p>
          <a:p>
            <a:r>
              <a:rPr lang="en-US" smtClean="0"/>
              <a:t>  * cookbook_file[/home/chef/workstation/chefignore] action create</a:t>
            </a:r>
            <a:endParaRPr lang="en-US" dirty="0"/>
          </a:p>
        </p:txBody>
      </p:sp>
      <p:sp>
        <p:nvSpPr>
          <p:cNvPr id="4" name="Text Placeholder 3"/>
          <p:cNvSpPr>
            <a:spLocks noGrp="1"/>
          </p:cNvSpPr>
          <p:nvPr>
            <p:ph type="body" sz="quarter" idx="11"/>
          </p:nvPr>
        </p:nvSpPr>
        <p:spPr/>
        <p:txBody>
          <a:bodyPr/>
          <a:lstStyle/>
          <a:p>
            <a:r>
              <a:rPr lang="en-US" dirty="0" smtClean="0"/>
              <a:t>$ chef generate cookbook workstation</a:t>
            </a:r>
            <a:endParaRPr lang="en-US" dirty="0"/>
          </a:p>
        </p:txBody>
      </p:sp>
      <p:sp>
        <p:nvSpPr>
          <p:cNvPr id="6" name="Footer Placeholder 5"/>
          <p:cNvSpPr>
            <a:spLocks noGrp="1"/>
          </p:cNvSpPr>
          <p:nvPr>
            <p:ph type="ftr" sz="quarter" idx="14"/>
          </p:nvPr>
        </p:nvSpPr>
        <p:spPr/>
        <p:txBody>
          <a:bodyPr/>
          <a:lstStyle/>
          <a:p>
            <a:r>
              <a:rPr lang="en-US" smtClean="0"/>
              <a:t>©2015 Chef Software Inc.</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15</a:t>
            </a:fld>
            <a:endParaRPr lang="en-US" dirty="0"/>
          </a:p>
        </p:txBody>
      </p:sp>
      <p:sp>
        <p:nvSpPr>
          <p:cNvPr id="5" name="Rectangle 4"/>
          <p:cNvSpPr/>
          <p:nvPr/>
        </p:nvSpPr>
        <p:spPr bwMode="auto">
          <a:xfrm>
            <a:off x="1137009" y="346251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416732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a:t>
            </a:r>
            <a:r>
              <a:rPr lang="en-US" dirty="0"/>
              <a:t>Cookbook </a:t>
            </a:r>
            <a:r>
              <a:rPr lang="en-US" dirty="0" smtClean="0"/>
              <a:t>Has a README</a:t>
            </a:r>
            <a:endParaRPr lang="en-US" dirty="0"/>
          </a:p>
        </p:txBody>
      </p:sp>
      <p:sp>
        <p:nvSpPr>
          <p:cNvPr id="3" name="Content Placeholder 2"/>
          <p:cNvSpPr>
            <a:spLocks noGrp="1"/>
          </p:cNvSpPr>
          <p:nvPr>
            <p:ph sz="quarter" idx="10"/>
          </p:nvPr>
        </p:nvSpPr>
        <p:spPr/>
        <p:txBody>
          <a:bodyPr/>
          <a:lstStyle/>
          <a:p>
            <a:endParaRPr lang="en-US" dirty="0"/>
          </a:p>
          <a:p>
            <a:r>
              <a:rPr lang="en-US" dirty="0"/>
              <a:t>workstation</a:t>
            </a:r>
          </a:p>
          <a:p>
            <a:r>
              <a:rPr lang="en-US" dirty="0"/>
              <a:t>├── </a:t>
            </a:r>
            <a:r>
              <a:rPr lang="en-US" dirty="0" err="1"/>
              <a:t>Berksfile</a:t>
            </a:r>
            <a:endParaRPr lang="en-US" dirty="0"/>
          </a:p>
          <a:p>
            <a:r>
              <a:rPr lang="en-US" dirty="0"/>
              <a:t>├── </a:t>
            </a:r>
            <a:r>
              <a:rPr lang="en-US" dirty="0" err="1"/>
              <a:t>chefignore</a:t>
            </a:r>
            <a:endParaRPr lang="en-US" dirty="0"/>
          </a:p>
          <a:p>
            <a:r>
              <a:rPr lang="en-US" dirty="0"/>
              <a:t>├── metadata.rb</a:t>
            </a:r>
          </a:p>
          <a:p>
            <a:r>
              <a:rPr lang="en-US" dirty="0"/>
              <a:t>├── README.md</a:t>
            </a:r>
          </a:p>
          <a:p>
            <a:r>
              <a:rPr lang="en-US" dirty="0"/>
              <a:t>├── recipes</a:t>
            </a:r>
          </a:p>
          <a:p>
            <a:r>
              <a:rPr lang="en-US" dirty="0"/>
              <a:t>│   └── default.rb</a:t>
            </a:r>
          </a:p>
          <a:p>
            <a:r>
              <a:rPr lang="en-US" dirty="0"/>
              <a:t>├── spec</a:t>
            </a:r>
          </a:p>
          <a:p>
            <a:r>
              <a:rPr lang="en-US" dirty="0"/>
              <a:t>│   ├── </a:t>
            </a:r>
            <a:r>
              <a:rPr lang="en-US" dirty="0" err="1"/>
              <a:t>spec_helper.rb</a:t>
            </a:r>
            <a:endParaRPr lang="en-US" dirty="0"/>
          </a:p>
          <a:p>
            <a:r>
              <a:rPr lang="en-US" dirty="0"/>
              <a:t>│   └── unit</a:t>
            </a:r>
          </a:p>
          <a:p>
            <a:r>
              <a:rPr lang="en-US" dirty="0"/>
              <a:t>│       └── recipes</a:t>
            </a:r>
          </a:p>
          <a:p>
            <a:r>
              <a:rPr lang="en-US" dirty="0"/>
              <a:t>│           └── </a:t>
            </a:r>
            <a:r>
              <a:rPr lang="en-US" dirty="0" err="1" smtClean="0"/>
              <a:t>default_spec.rb</a:t>
            </a:r>
            <a:endParaRPr lang="en-US" dirty="0"/>
          </a:p>
        </p:txBody>
      </p:sp>
      <p:sp>
        <p:nvSpPr>
          <p:cNvPr id="4" name="Text Placeholder 3"/>
          <p:cNvSpPr>
            <a:spLocks noGrp="1"/>
          </p:cNvSpPr>
          <p:nvPr>
            <p:ph type="body" sz="quarter" idx="11"/>
          </p:nvPr>
        </p:nvSpPr>
        <p:spPr/>
        <p:txBody>
          <a:bodyPr/>
          <a:lstStyle/>
          <a:p>
            <a:r>
              <a:rPr lang="en-US" dirty="0" smtClean="0"/>
              <a:t>$ tree workstation</a:t>
            </a:r>
            <a:endParaRPr lang="en-US" dirty="0"/>
          </a:p>
        </p:txBody>
      </p:sp>
      <p:sp>
        <p:nvSpPr>
          <p:cNvPr id="9" name="Footer Placeholder 8"/>
          <p:cNvSpPr>
            <a:spLocks noGrp="1"/>
          </p:cNvSpPr>
          <p:nvPr>
            <p:ph type="ftr" sz="quarter" idx="14"/>
          </p:nvPr>
        </p:nvSpPr>
        <p:spPr/>
        <p:txBody>
          <a:bodyPr/>
          <a:lstStyle/>
          <a:p>
            <a:r>
              <a:rPr lang="en-US" smtClean="0"/>
              <a:t>©2015 Chef Software Inc.</a:t>
            </a:r>
            <a:endParaRPr lang="en-US" dirty="0"/>
          </a:p>
        </p:txBody>
      </p:sp>
      <p:sp>
        <p:nvSpPr>
          <p:cNvPr id="10" name="Slide Number Placeholder 9"/>
          <p:cNvSpPr>
            <a:spLocks noGrp="1"/>
          </p:cNvSpPr>
          <p:nvPr>
            <p:ph type="sldNum" sz="quarter" idx="15"/>
          </p:nvPr>
        </p:nvSpPr>
        <p:spPr/>
        <p:txBody>
          <a:bodyPr/>
          <a:lstStyle/>
          <a:p>
            <a:fld id="{D3C6E21F-9381-4880-84FB-1E73165A9E9D}" type="slidenum">
              <a:rPr lang="en-US" smtClean="0"/>
              <a:pPr/>
              <a:t>16</a:t>
            </a:fld>
            <a:endParaRPr lang="en-US" dirty="0"/>
          </a:p>
        </p:txBody>
      </p:sp>
      <p:sp>
        <p:nvSpPr>
          <p:cNvPr id="6" name="Rectangle 5"/>
          <p:cNvSpPr/>
          <p:nvPr/>
        </p:nvSpPr>
        <p:spPr bwMode="auto">
          <a:xfrm>
            <a:off x="1120925" y="4396939"/>
            <a:ext cx="14417959" cy="51796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768573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smtClean="0"/>
              <a:t>README.md</a:t>
            </a:r>
            <a:endParaRPr lang="en-US" dirty="0"/>
          </a:p>
        </p:txBody>
      </p:sp>
      <p:sp>
        <p:nvSpPr>
          <p:cNvPr id="3" name="Subtitle 2"/>
          <p:cNvSpPr>
            <a:spLocks noGrp="1"/>
          </p:cNvSpPr>
          <p:nvPr>
            <p:ph type="subTitle" idx="1"/>
          </p:nvPr>
        </p:nvSpPr>
        <p:spPr/>
        <p:txBody>
          <a:bodyPr/>
          <a:lstStyle/>
          <a:p>
            <a:r>
              <a:rPr lang="en-US" smtClean="0"/>
              <a:t>The description of the cookbook's features written in Markdown.</a:t>
            </a:r>
            <a:endParaRPr lang="en-US" dirty="0"/>
          </a:p>
        </p:txBody>
      </p:sp>
      <p:sp>
        <p:nvSpPr>
          <p:cNvPr id="4" name="Content Placeholder 3"/>
          <p:cNvSpPr>
            <a:spLocks noGrp="1"/>
          </p:cNvSpPr>
          <p:nvPr>
            <p:ph sz="quarter" idx="13"/>
          </p:nvPr>
        </p:nvSpPr>
        <p:spPr>
          <a:xfrm>
            <a:off x="3688566" y="7222258"/>
            <a:ext cx="8917577" cy="524133"/>
          </a:xfrm>
        </p:spPr>
        <p:txBody>
          <a:bodyPr>
            <a:normAutofit/>
          </a:bodyPr>
          <a:lstStyle/>
          <a:p>
            <a:pPr algn="ctr"/>
            <a:r>
              <a:rPr lang="en-US" dirty="0">
                <a:cs typeface="Inconsolata"/>
              </a:rPr>
              <a:t>http://daringfireball.net/projects/markdown/syntax</a:t>
            </a:r>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17</a:t>
            </a:fld>
            <a:endParaRPr lang="en-US" dirty="0"/>
          </a:p>
        </p:txBody>
      </p:sp>
    </p:spTree>
    <p:extLst>
      <p:ext uri="{BB962C8B-B14F-4D97-AF65-F5344CB8AC3E}">
        <p14:creationId xmlns:p14="http://schemas.microsoft.com/office/powerpoint/2010/main" val="22254527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t>
            </a:r>
            <a:r>
              <a:rPr lang="en-US" dirty="0"/>
              <a:t>S</a:t>
            </a:r>
            <a:r>
              <a:rPr lang="en-US" dirty="0" smtClean="0"/>
              <a:t>ome </a:t>
            </a:r>
            <a:r>
              <a:rPr lang="en-US" dirty="0"/>
              <a:t>M</a:t>
            </a:r>
            <a:r>
              <a:rPr lang="en-US" dirty="0" smtClean="0"/>
              <a:t>etadata</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3" y="3892039"/>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18</a:t>
            </a:fld>
            <a:endParaRPr lang="en-US" dirty="0"/>
          </a:p>
        </p:txBody>
      </p:sp>
    </p:spTree>
    <p:extLst>
      <p:ext uri="{BB962C8B-B14F-4D97-AF65-F5344CB8AC3E}">
        <p14:creationId xmlns:p14="http://schemas.microsoft.com/office/powerpoint/2010/main" val="4951093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3013753" y="3506118"/>
            <a:ext cx="10974132" cy="3346421"/>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4101340" y="7338347"/>
            <a:ext cx="8016938" cy="1077218"/>
          </a:xfrm>
          <a:prstGeom prst="rect">
            <a:avLst/>
          </a:prstGeom>
        </p:spPr>
        <p:txBody>
          <a:bodyPr wrap="none">
            <a:spAutoFit/>
          </a:bodyPr>
          <a:lstStyle/>
          <a:p>
            <a:pPr algn="ctr"/>
            <a:r>
              <a:rPr lang="en-US" sz="3200" dirty="0">
                <a:cs typeface="Inconsolata"/>
                <a:hlinkClick r:id="rId3"/>
              </a:rPr>
              <a:t>http://</a:t>
            </a:r>
            <a:r>
              <a:rPr lang="en-US" sz="3200" dirty="0" smtClean="0">
                <a:cs typeface="Inconsolata"/>
                <a:hlinkClick r:id="rId3"/>
              </a:rPr>
              <a:t>docs.chef.io/config_rb_metadata.html</a:t>
            </a:r>
            <a:endParaRPr lang="en-US" sz="3200" dirty="0" smtClean="0">
              <a:cs typeface="Inconsolata"/>
            </a:endParaRPr>
          </a:p>
          <a:p>
            <a:pPr algn="ctr"/>
            <a:endParaRPr lang="en-US" sz="3200" dirty="0">
              <a:cs typeface="Inconsolata"/>
            </a:endParaRPr>
          </a:p>
        </p:txBody>
      </p:sp>
      <p:sp>
        <p:nvSpPr>
          <p:cNvPr id="5" name="Footer Placeholder 4"/>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6"/>
          </p:nvPr>
        </p:nvSpPr>
        <p:spPr/>
        <p:txBody>
          <a:bodyPr/>
          <a:lstStyle/>
          <a:p>
            <a:fld id="{D3C6E21F-9381-4880-84FB-1E73165A9E9D}" type="slidenum">
              <a:rPr lang="en-US" smtClean="0"/>
              <a:pPr/>
              <a:t>19</a:t>
            </a:fld>
            <a:endParaRPr lang="en-US" dirty="0"/>
          </a:p>
        </p:txBody>
      </p:sp>
    </p:spTree>
    <p:extLst>
      <p:ext uri="{BB962C8B-B14F-4D97-AF65-F5344CB8AC3E}">
        <p14:creationId xmlns:p14="http://schemas.microsoft.com/office/powerpoint/2010/main" val="17688017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2</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pPr lvl="1"/>
            <a:r>
              <a:rPr lang="en-US" dirty="0" smtClean="0"/>
              <a:t>After completing this module, you should be able to:</a:t>
            </a:r>
          </a:p>
          <a:p>
            <a:pPr marL="918610" lvl="1" indent="-609585">
              <a:buFont typeface="Wingdings" panose="05000000000000000000" pitchFamily="2" charset="2"/>
              <a:buChar char="Ø"/>
            </a:pPr>
            <a:r>
              <a:rPr lang="en-US" dirty="0"/>
              <a:t>Use </a:t>
            </a:r>
            <a:r>
              <a:rPr lang="en-US" dirty="0" err="1"/>
              <a:t>Git</a:t>
            </a:r>
            <a:r>
              <a:rPr lang="en-US" dirty="0"/>
              <a:t> versioning </a:t>
            </a:r>
            <a:r>
              <a:rPr lang="en-US" dirty="0" smtClean="0"/>
              <a:t>control</a:t>
            </a:r>
          </a:p>
          <a:p>
            <a:pPr marL="918610" lvl="1" indent="-609585">
              <a:buFont typeface="Wingdings" panose="05000000000000000000" pitchFamily="2" charset="2"/>
              <a:buChar char="Ø"/>
            </a:pPr>
            <a:r>
              <a:rPr lang="en-US" dirty="0" smtClean="0"/>
              <a:t>Modify a recipe </a:t>
            </a:r>
          </a:p>
          <a:p>
            <a:pPr marL="918610" lvl="1" indent="-609585">
              <a:buFont typeface="Wingdings" panose="05000000000000000000" pitchFamily="2" charset="2"/>
              <a:buChar char="Ø"/>
            </a:pPr>
            <a:r>
              <a:rPr lang="en-US" dirty="0" smtClean="0"/>
              <a:t>Generate a Chef cookbook</a:t>
            </a:r>
          </a:p>
          <a:p>
            <a:pPr marL="918610" lvl="1" indent="-609585">
              <a:buFont typeface="Wingdings" panose="05000000000000000000" pitchFamily="2" charset="2"/>
              <a:buChar char="Ø"/>
            </a:pPr>
            <a:r>
              <a:rPr lang="en-US" dirty="0" smtClean="0"/>
              <a:t>Set up </a:t>
            </a:r>
            <a:r>
              <a:rPr lang="en-US" dirty="0"/>
              <a:t>a </a:t>
            </a:r>
            <a:r>
              <a:rPr lang="en-US" dirty="0" smtClean="0"/>
              <a:t>web server</a:t>
            </a:r>
          </a:p>
          <a:p>
            <a:pPr lvl="1"/>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Tree>
    <p:extLst>
      <p:ext uri="{BB962C8B-B14F-4D97-AF65-F5344CB8AC3E}">
        <p14:creationId xmlns:p14="http://schemas.microsoft.com/office/powerpoint/2010/main" val="1294110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'workstation'                                </a:t>
            </a:r>
          </a:p>
          <a:p>
            <a:r>
              <a:rPr lang="en-US" dirty="0"/>
              <a:t>maintainer       'The Authors'                                </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                        </a:t>
            </a:r>
          </a:p>
          <a:p>
            <a:r>
              <a:rPr lang="en-US" dirty="0"/>
              <a:t>description      'Installs/Configures workstation'</a:t>
            </a:r>
          </a:p>
          <a:p>
            <a:r>
              <a:rPr lang="en-US" dirty="0" err="1"/>
              <a:t>long_description</a:t>
            </a:r>
            <a:r>
              <a:rPr lang="en-US" dirty="0"/>
              <a:t> 'Installs/Configures workstation'           </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workstation/</a:t>
            </a:r>
            <a:r>
              <a:rPr lang="en-US" dirty="0" err="1" smtClean="0"/>
              <a:t>metadata.rb</a:t>
            </a:r>
            <a:endParaRPr lang="en-US" dirty="0"/>
          </a:p>
        </p:txBody>
      </p:sp>
      <p:sp>
        <p:nvSpPr>
          <p:cNvPr id="7" name="Rectangle 6"/>
          <p:cNvSpPr/>
          <p:nvPr/>
        </p:nvSpPr>
        <p:spPr bwMode="auto">
          <a:xfrm>
            <a:off x="1117023" y="4904294"/>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20</a:t>
            </a:fld>
            <a:endParaRPr lang="en-US" dirty="0"/>
          </a:p>
        </p:txBody>
      </p:sp>
    </p:spTree>
    <p:extLst>
      <p:ext uri="{BB962C8B-B14F-4D97-AF65-F5344CB8AC3E}">
        <p14:creationId xmlns:p14="http://schemas.microsoft.com/office/powerpoint/2010/main" val="2553918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GE: The Cookbook </a:t>
            </a:r>
            <a:r>
              <a:rPr lang="en-US" dirty="0"/>
              <a:t>H</a:t>
            </a:r>
            <a:r>
              <a:rPr lang="en-US" dirty="0" smtClean="0"/>
              <a:t>as a Folder for Recipes</a:t>
            </a:r>
            <a:endParaRPr lang="en-US" dirty="0"/>
          </a:p>
        </p:txBody>
      </p:sp>
      <p:sp>
        <p:nvSpPr>
          <p:cNvPr id="3" name="Content Placeholder 2"/>
          <p:cNvSpPr>
            <a:spLocks noGrp="1"/>
          </p:cNvSpPr>
          <p:nvPr>
            <p:ph sz="quarter" idx="10"/>
          </p:nvPr>
        </p:nvSpPr>
        <p:spPr/>
        <p:txBody>
          <a:bodyPr>
            <a:noAutofit/>
          </a:bodyPr>
          <a:lstStyle/>
          <a:p>
            <a:r>
              <a:rPr lang="en-US" dirty="0"/>
              <a:t>workstation</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sv-SE" dirty="0"/>
              <a:t>├── </a:t>
            </a:r>
            <a:r>
              <a:rPr lang="sv-SE" dirty="0" err="1"/>
              <a:t>metadata.rb</a:t>
            </a:r>
            <a:r>
              <a:rPr lang="sv-SE" dirty="0"/>
              <a:t>                                                                       </a:t>
            </a:r>
          </a:p>
          <a:p>
            <a:r>
              <a:rPr lang="sv-SE" dirty="0"/>
              <a:t>├── </a:t>
            </a:r>
            <a:r>
              <a:rPr lang="sv-SE" dirty="0" err="1"/>
              <a:t>README.md</a:t>
            </a:r>
            <a:r>
              <a:rPr lang="sv-SE" dirty="0"/>
              <a:t>                                                                         </a:t>
            </a:r>
          </a:p>
          <a:p>
            <a:r>
              <a:rPr lang="sv-SE" dirty="0"/>
              <a:t>├── </a:t>
            </a:r>
            <a:r>
              <a:rPr lang="sv-SE" dirty="0" err="1"/>
              <a:t>recipes</a:t>
            </a:r>
            <a:r>
              <a:rPr lang="sv-SE" dirty="0"/>
              <a:t>                                                                           </a:t>
            </a:r>
          </a:p>
          <a:p>
            <a:r>
              <a:rPr lang="sv-SE" dirty="0"/>
              <a:t>│   └── </a:t>
            </a:r>
            <a:r>
              <a:rPr lang="sv-SE" dirty="0" err="1"/>
              <a:t>default.rb</a:t>
            </a:r>
            <a:r>
              <a:rPr lang="sv-SE" dirty="0"/>
              <a:t>                                                                    </a:t>
            </a:r>
          </a:p>
          <a:p>
            <a:r>
              <a:rPr lang="sv-SE" dirty="0"/>
              <a:t>├── </a:t>
            </a:r>
            <a:r>
              <a:rPr lang="sv-SE" dirty="0" err="1"/>
              <a:t>spec</a:t>
            </a:r>
            <a:r>
              <a:rPr lang="sv-SE" dirty="0"/>
              <a:t>                                                                              </a:t>
            </a:r>
          </a:p>
          <a:p>
            <a:r>
              <a:rPr lang="sv-SE" dirty="0"/>
              <a:t>│   ├── </a:t>
            </a:r>
            <a:r>
              <a:rPr lang="sv-SE" dirty="0" err="1"/>
              <a:t>spec_helper.rb</a:t>
            </a:r>
            <a:r>
              <a:rPr lang="sv-SE" dirty="0"/>
              <a:t>                                                                </a:t>
            </a:r>
          </a:p>
          <a:p>
            <a:r>
              <a:rPr lang="sv-SE" dirty="0"/>
              <a:t>│   └── </a:t>
            </a:r>
            <a:r>
              <a:rPr lang="sv-SE" dirty="0" err="1"/>
              <a:t>unit</a:t>
            </a:r>
            <a:r>
              <a:rPr lang="sv-SE" dirty="0"/>
              <a:t>                                                                          </a:t>
            </a:r>
          </a:p>
          <a:p>
            <a:r>
              <a:rPr lang="sv-SE" dirty="0"/>
              <a:t>│       └── </a:t>
            </a:r>
            <a:r>
              <a:rPr lang="sv-SE" dirty="0" err="1"/>
              <a:t>recipes</a:t>
            </a:r>
            <a:r>
              <a:rPr lang="sv-SE" dirty="0"/>
              <a:t>                                                                   </a:t>
            </a:r>
          </a:p>
          <a:p>
            <a:r>
              <a:rPr lang="en-US" dirty="0"/>
              <a:t>10 directories, 9 files</a:t>
            </a:r>
          </a:p>
        </p:txBody>
      </p:sp>
      <p:sp>
        <p:nvSpPr>
          <p:cNvPr id="4" name="Text Placeholder 3"/>
          <p:cNvSpPr>
            <a:spLocks noGrp="1"/>
          </p:cNvSpPr>
          <p:nvPr>
            <p:ph type="body" sz="quarter" idx="11"/>
          </p:nvPr>
        </p:nvSpPr>
        <p:spPr/>
        <p:txBody>
          <a:bodyPr>
            <a:normAutofit/>
          </a:bodyPr>
          <a:lstStyle/>
          <a:p>
            <a:r>
              <a:rPr lang="en-US" dirty="0" smtClean="0"/>
              <a:t>$ tree workstation</a:t>
            </a:r>
            <a:endParaRPr lang="en-US" dirty="0"/>
          </a:p>
        </p:txBody>
      </p:sp>
      <p:sp>
        <p:nvSpPr>
          <p:cNvPr id="7" name="Rectangle 6"/>
          <p:cNvSpPr/>
          <p:nvPr/>
        </p:nvSpPr>
        <p:spPr bwMode="auto">
          <a:xfrm>
            <a:off x="1117025" y="4858882"/>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21</a:t>
            </a:fld>
            <a:endParaRPr lang="en-US" dirty="0"/>
          </a:p>
        </p:txBody>
      </p:sp>
    </p:spTree>
    <p:extLst>
      <p:ext uri="{BB962C8B-B14F-4D97-AF65-F5344CB8AC3E}">
        <p14:creationId xmlns:p14="http://schemas.microsoft.com/office/powerpoint/2010/main" val="32331678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The Cookbook </a:t>
            </a:r>
            <a:r>
              <a:rPr lang="en-US" dirty="0"/>
              <a:t>H</a:t>
            </a:r>
            <a:r>
              <a:rPr lang="en-US" dirty="0" smtClean="0"/>
              <a:t>as a Default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058576"/>
            <a:ext cx="14423693" cy="4172104"/>
          </a:xfrm>
        </p:spPr>
        <p:txBody>
          <a:bodyPr>
            <a:noAutofit/>
          </a:bodyPr>
          <a:lstStyle/>
          <a:p>
            <a:r>
              <a:rPr lang="en-US" dirty="0" smtClean="0"/>
              <a:t># </a:t>
            </a:r>
            <a:r>
              <a:rPr lang="en-US" dirty="0"/>
              <a:t>Cookbook Name:: </a:t>
            </a:r>
            <a:r>
              <a:rPr lang="en-US" dirty="0" smtClean="0"/>
              <a:t>workstation</a:t>
            </a:r>
            <a:endParaRPr lang="en-US" dirty="0"/>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workstation/recipes/</a:t>
            </a:r>
            <a:r>
              <a:rPr lang="en-US" dirty="0" err="1" smtClean="0"/>
              <a:t>default.rb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22</a:t>
            </a:fld>
            <a:endParaRPr lang="en-US" dirty="0"/>
          </a:p>
        </p:txBody>
      </p:sp>
    </p:spTree>
    <p:extLst>
      <p:ext uri="{BB962C8B-B14F-4D97-AF65-F5344CB8AC3E}">
        <p14:creationId xmlns:p14="http://schemas.microsoft.com/office/powerpoint/2010/main" val="1436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 Copy the Recipe into the Cookbook</a:t>
            </a:r>
            <a:endParaRPr lang="en-US" dirty="0"/>
          </a:p>
        </p:txBody>
      </p:sp>
      <p:sp>
        <p:nvSpPr>
          <p:cNvPr id="7" name="Content Placeholder 6"/>
          <p:cNvSpPr>
            <a:spLocks noGrp="1"/>
          </p:cNvSpPr>
          <p:nvPr>
            <p:ph sz="quarter" idx="10"/>
          </p:nvPr>
        </p:nvSpPr>
        <p:spPr>
          <a:xfrm>
            <a:off x="1121104" y="2040647"/>
            <a:ext cx="14423693" cy="3541004"/>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mv </a:t>
            </a:r>
            <a:r>
              <a:rPr lang="en-US" dirty="0" err="1" smtClean="0"/>
              <a:t>setup.rb</a:t>
            </a:r>
            <a:r>
              <a:rPr lang="en-US" dirty="0" smtClean="0"/>
              <a:t> workstation/recipes/</a:t>
            </a:r>
            <a:r>
              <a:rPr lang="en-US" dirty="0" err="1" smtClean="0"/>
              <a:t>setup.rb</a:t>
            </a:r>
            <a:endParaRPr lang="en-US" dirty="0"/>
          </a:p>
        </p:txBody>
      </p:sp>
      <p:sp>
        <p:nvSpPr>
          <p:cNvPr id="8" name="Footer Placeholder 7"/>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5"/>
          </p:nvPr>
        </p:nvSpPr>
        <p:spPr/>
        <p:txBody>
          <a:bodyPr/>
          <a:lstStyle/>
          <a:p>
            <a:fld id="{D3C6E21F-9381-4880-84FB-1E73165A9E9D}" type="slidenum">
              <a:rPr lang="en-US" smtClean="0"/>
              <a:pPr/>
              <a:t>23</a:t>
            </a:fld>
            <a:endParaRPr lang="en-US" dirty="0"/>
          </a:p>
        </p:txBody>
      </p:sp>
    </p:spTree>
    <p:extLst>
      <p:ext uri="{BB962C8B-B14F-4D97-AF65-F5344CB8AC3E}">
        <p14:creationId xmlns:p14="http://schemas.microsoft.com/office/powerpoint/2010/main" val="980277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32547" y="2496326"/>
            <a:ext cx="12254005" cy="951447"/>
          </a:xfrm>
        </p:spPr>
        <p:txBody>
          <a:bodyPr>
            <a:normAutofit fontScale="90000"/>
          </a:bodyPr>
          <a:lstStyle/>
          <a:p>
            <a:r>
              <a:rPr lang="en-US" dirty="0" smtClean="0"/>
              <a:t>Group Exercise: Version Control</a:t>
            </a:r>
            <a:endParaRPr lang="en-US" dirty="0"/>
          </a:p>
        </p:txBody>
      </p:sp>
      <p:sp>
        <p:nvSpPr>
          <p:cNvPr id="4" name="Content Placeholder 3"/>
          <p:cNvSpPr>
            <a:spLocks noGrp="1"/>
          </p:cNvSpPr>
          <p:nvPr>
            <p:ph sz="quarter" idx="11"/>
          </p:nvPr>
        </p:nvSpPr>
        <p:spPr>
          <a:xfrm>
            <a:off x="3017562" y="3462898"/>
            <a:ext cx="10364116" cy="1528233"/>
          </a:xfrm>
        </p:spPr>
        <p:txBody>
          <a:bodyPr>
            <a:normAutofit/>
          </a:bodyPr>
          <a:lstStyle/>
          <a:p>
            <a:r>
              <a:rPr lang="en-US" dirty="0" smtClean="0"/>
              <a:t>This is a probably a good point to capture the initial state of our cookbook.</a:t>
            </a:r>
            <a:endParaRPr lang="en-US" dirty="0"/>
          </a:p>
        </p:txBody>
      </p:sp>
      <p:sp>
        <p:nvSpPr>
          <p:cNvPr id="7" name="Text Placeholder 2"/>
          <p:cNvSpPr>
            <a:spLocks noGrp="1"/>
          </p:cNvSpPr>
          <p:nvPr>
            <p:ph type="body" sz="quarter" idx="10"/>
          </p:nvPr>
        </p:nvSpPr>
        <p:spPr>
          <a:xfrm>
            <a:off x="3012273" y="5989430"/>
            <a:ext cx="11318532" cy="2575108"/>
          </a:xfrm>
        </p:spPr>
        <p:txBody>
          <a:bodyPr>
            <a:noAutofit/>
          </a:bodyPr>
          <a:lstStyle/>
          <a:p>
            <a:pPr marL="457189" indent="-457189">
              <a:buFont typeface="Wingdings" charset="2"/>
              <a:buChar char="ü"/>
            </a:pPr>
            <a:r>
              <a:rPr lang="en-US" sz="2667" dirty="0"/>
              <a:t>Use </a:t>
            </a:r>
            <a:r>
              <a:rPr lang="en-US" sz="2667" dirty="0">
                <a:latin typeface="Inconsolata"/>
                <a:cs typeface="Inconsolata"/>
              </a:rPr>
              <a:t>chef</a:t>
            </a:r>
            <a:r>
              <a:rPr lang="en-US" sz="2667" dirty="0"/>
              <a:t> to generate a cookbook to store our setup </a:t>
            </a:r>
            <a:r>
              <a:rPr lang="en-US" sz="2667" dirty="0" smtClean="0"/>
              <a:t>recipe.</a:t>
            </a:r>
            <a:endParaRPr lang="en-US" sz="2667" dirty="0"/>
          </a:p>
          <a:p>
            <a:pPr marL="457189" indent="-457189">
              <a:buFont typeface="Wingdings" charset="2"/>
              <a:buChar char="q"/>
            </a:pPr>
            <a:r>
              <a:rPr lang="en-US" sz="2667" dirty="0"/>
              <a:t>Add the "workstation" cookbook to version </a:t>
            </a:r>
            <a:r>
              <a:rPr lang="en-US" sz="2667" dirty="0" smtClean="0"/>
              <a:t>control.</a:t>
            </a:r>
            <a:endParaRPr lang="en-US" sz="2667" dirty="0"/>
          </a:p>
        </p:txBody>
      </p:sp>
      <p:sp>
        <p:nvSpPr>
          <p:cNvPr id="3" name="Footer Placeholder 2"/>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3"/>
          </p:nvPr>
        </p:nvSpPr>
        <p:spPr/>
        <p:txBody>
          <a:bodyPr/>
          <a:lstStyle/>
          <a:p>
            <a:fld id="{D3C6E21F-9381-4880-84FB-1E73165A9E9D}" type="slidenum">
              <a:rPr lang="en-US" smtClean="0"/>
              <a:pPr/>
              <a:t>24</a:t>
            </a:fld>
            <a:endParaRPr lang="en-US" dirty="0"/>
          </a:p>
        </p:txBody>
      </p:sp>
    </p:spTree>
    <p:extLst>
      <p:ext uri="{BB962C8B-B14F-4D97-AF65-F5344CB8AC3E}">
        <p14:creationId xmlns:p14="http://schemas.microsoft.com/office/powerpoint/2010/main" val="2569364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457189" indent="-457189"/>
            <a:r>
              <a:rPr lang="en-US" dirty="0" smtClean="0"/>
              <a:t>GE: Move into the Cookbook </a:t>
            </a:r>
            <a:r>
              <a:rPr lang="en-US" dirty="0"/>
              <a:t>D</a:t>
            </a:r>
            <a:r>
              <a:rPr lang="en-US" dirty="0" smtClean="0"/>
              <a:t>irectory</a:t>
            </a:r>
            <a:endParaRPr lang="en-US" dirty="0"/>
          </a:p>
        </p:txBody>
      </p:sp>
      <p:sp>
        <p:nvSpPr>
          <p:cNvPr id="3" name="Content Placeholder 2"/>
          <p:cNvSpPr>
            <a:spLocks noGrp="1"/>
          </p:cNvSpPr>
          <p:nvPr>
            <p:ph sz="quarter" idx="10"/>
          </p:nvPr>
        </p:nvSpPr>
        <p:spPr>
          <a:xfrm>
            <a:off x="1121104" y="2058576"/>
            <a:ext cx="14423693" cy="3980718"/>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workstation</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25</a:t>
            </a:fld>
            <a:endParaRPr lang="en-US" dirty="0"/>
          </a:p>
        </p:txBody>
      </p:sp>
    </p:spTree>
    <p:extLst>
      <p:ext uri="{BB962C8B-B14F-4D97-AF65-F5344CB8AC3E}">
        <p14:creationId xmlns:p14="http://schemas.microsoft.com/office/powerpoint/2010/main" val="2929104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Initialize the Directory as a </a:t>
            </a:r>
            <a:r>
              <a:rPr lang="en-US" dirty="0" err="1" smtClean="0"/>
              <a:t>git</a:t>
            </a:r>
            <a:r>
              <a:rPr lang="en-US" dirty="0" smtClean="0"/>
              <a:t> Repository</a:t>
            </a:r>
            <a:endParaRPr lang="en-US" dirty="0"/>
          </a:p>
        </p:txBody>
      </p:sp>
      <p:sp>
        <p:nvSpPr>
          <p:cNvPr id="3" name="Content Placeholder 2"/>
          <p:cNvSpPr>
            <a:spLocks noGrp="1"/>
          </p:cNvSpPr>
          <p:nvPr>
            <p:ph sz="quarter" idx="10"/>
          </p:nvPr>
        </p:nvSpPr>
        <p:spPr>
          <a:xfrm>
            <a:off x="1121104" y="2058575"/>
            <a:ext cx="14423693" cy="3661741"/>
          </a:xfrm>
        </p:spPr>
        <p:txBody>
          <a:bodyPr/>
          <a:lstStyle/>
          <a:p>
            <a:r>
              <a:rPr lang="en-US" dirty="0"/>
              <a:t>Reinitialized existing </a:t>
            </a:r>
            <a:r>
              <a:rPr lang="en-US" dirty="0" err="1"/>
              <a:t>Git</a:t>
            </a:r>
            <a:r>
              <a:rPr lang="en-US" dirty="0"/>
              <a:t> repository in /home/chef/workstation/.</a:t>
            </a:r>
            <a:r>
              <a:rPr lang="en-US" dirty="0" err="1"/>
              <a:t>git</a:t>
            </a:r>
            <a:r>
              <a:rPr lang="en-US" dirty="0"/>
              <a:t>/</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t>
            </a:r>
            <a:r>
              <a:rPr lang="en-US" dirty="0" err="1" smtClean="0"/>
              <a:t>init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26</a:t>
            </a:fld>
            <a:endParaRPr lang="en-US" dirty="0"/>
          </a:p>
        </p:txBody>
      </p:sp>
    </p:spTree>
    <p:extLst>
      <p:ext uri="{BB962C8B-B14F-4D97-AF65-F5344CB8AC3E}">
        <p14:creationId xmlns:p14="http://schemas.microsoft.com/office/powerpoint/2010/main" val="9836386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2505" y="168442"/>
            <a:ext cx="16063495" cy="1087427"/>
          </a:xfrm>
        </p:spPr>
        <p:txBody>
          <a:bodyPr>
            <a:normAutofit fontScale="90000"/>
          </a:bodyPr>
          <a:lstStyle/>
          <a:p>
            <a:pPr marL="457189" indent="-457189"/>
            <a:r>
              <a:rPr lang="en-US" dirty="0" smtClean="0"/>
              <a:t>GE: Use </a:t>
            </a:r>
            <a:r>
              <a:rPr lang="en-US" dirty="0" smtClean="0"/>
              <a:t>'</a:t>
            </a:r>
            <a:r>
              <a:rPr lang="en-US" dirty="0" err="1" smtClean="0">
                <a:latin typeface="+mn-lt"/>
                <a:cs typeface="Inconsolata"/>
              </a:rPr>
              <a:t>git</a:t>
            </a:r>
            <a:r>
              <a:rPr lang="en-US" dirty="0" smtClean="0">
                <a:latin typeface="+mn-lt"/>
                <a:cs typeface="Inconsolata"/>
              </a:rPr>
              <a:t> add'</a:t>
            </a:r>
            <a:r>
              <a:rPr lang="en-US" dirty="0" smtClean="0">
                <a:latin typeface="+mn-lt"/>
              </a:rPr>
              <a:t> </a:t>
            </a:r>
            <a:r>
              <a:rPr lang="en-US" dirty="0"/>
              <a:t>to </a:t>
            </a:r>
            <a:r>
              <a:rPr lang="en-US" dirty="0" smtClean="0"/>
              <a:t>Stage </a:t>
            </a:r>
            <a:r>
              <a:rPr lang="en-US" dirty="0"/>
              <a:t>F</a:t>
            </a:r>
            <a:r>
              <a:rPr lang="en-US" dirty="0" smtClean="0"/>
              <a:t>iles </a:t>
            </a:r>
            <a:r>
              <a:rPr lang="en-US" dirty="0"/>
              <a:t>to be C</a:t>
            </a:r>
            <a:r>
              <a:rPr lang="en-US" dirty="0" smtClean="0"/>
              <a:t>ommitted</a:t>
            </a:r>
            <a:endParaRPr lang="en-US" dirty="0"/>
          </a:p>
        </p:txBody>
      </p:sp>
      <p:sp>
        <p:nvSpPr>
          <p:cNvPr id="3" name="Content Placeholder 2"/>
          <p:cNvSpPr>
            <a:spLocks noGrp="1"/>
          </p:cNvSpPr>
          <p:nvPr>
            <p:ph sz="quarter" idx="10"/>
          </p:nvPr>
        </p:nvSpPr>
        <p:spPr>
          <a:xfrm>
            <a:off x="1121104" y="2058575"/>
            <a:ext cx="14423693" cy="4384755"/>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add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27</a:t>
            </a:fld>
            <a:endParaRPr lang="en-US" dirty="0"/>
          </a:p>
        </p:txBody>
      </p:sp>
    </p:spTree>
    <p:extLst>
      <p:ext uri="{BB962C8B-B14F-4D97-AF65-F5344CB8AC3E}">
        <p14:creationId xmlns:p14="http://schemas.microsoft.com/office/powerpoint/2010/main" val="426473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Staging Area</a:t>
            </a:r>
            <a:endParaRPr lang="en-US" dirty="0"/>
          </a:p>
        </p:txBody>
      </p:sp>
      <p:sp>
        <p:nvSpPr>
          <p:cNvPr id="3" name="Subtitle 2"/>
          <p:cNvSpPr>
            <a:spLocks noGrp="1"/>
          </p:cNvSpPr>
          <p:nvPr>
            <p:ph type="subTitle" idx="1"/>
          </p:nvPr>
        </p:nvSpPr>
        <p:spPr/>
        <p:txBody>
          <a:bodyPr/>
          <a:lstStyle/>
          <a:p>
            <a:r>
              <a:rPr lang="en-US" dirty="0" smtClean="0"/>
              <a:t>The staging area has a file, generally contained in your </a:t>
            </a:r>
            <a:r>
              <a:rPr lang="en-US" dirty="0" err="1" smtClean="0"/>
              <a:t>Git</a:t>
            </a:r>
            <a:r>
              <a:rPr lang="en-US" dirty="0" smtClean="0"/>
              <a:t> directory, that stores information about what will go into your next commit. </a:t>
            </a:r>
          </a:p>
          <a:p>
            <a:endParaRPr lang="en-US" dirty="0"/>
          </a:p>
          <a:p>
            <a:r>
              <a:rPr lang="en-US" dirty="0" smtClean="0"/>
              <a:t>It’s sometimes referred to as the “index”, but it’s also common to refer to it as the staging area.</a:t>
            </a:r>
            <a:endParaRPr lang="en-US" dirty="0"/>
          </a:p>
        </p:txBody>
      </p:sp>
      <p:sp>
        <p:nvSpPr>
          <p:cNvPr id="4" name="Content Placeholder 3"/>
          <p:cNvSpPr>
            <a:spLocks noGrp="1"/>
          </p:cNvSpPr>
          <p:nvPr>
            <p:ph sz="quarter" idx="4294967295"/>
          </p:nvPr>
        </p:nvSpPr>
        <p:spPr>
          <a:xfrm>
            <a:off x="3636555" y="7351305"/>
            <a:ext cx="8917577" cy="524133"/>
          </a:xfrm>
        </p:spPr>
        <p:txBody>
          <a:bodyPr>
            <a:normAutofit fontScale="62500" lnSpcReduction="20000"/>
          </a:bodyPr>
          <a:lstStyle/>
          <a:p>
            <a:r>
              <a:rPr lang="en-US" dirty="0" smtClean="0">
                <a:hlinkClick r:id="rId3"/>
              </a:rPr>
              <a:t>http://git-scm.com/book/en/v2/Getting-Started-Git-Basics</a:t>
            </a:r>
            <a:endParaRPr lang="en-US" dirty="0" smtClean="0"/>
          </a:p>
          <a:p>
            <a:endParaRPr lang="en-US" dirty="0"/>
          </a:p>
        </p:txBody>
      </p:sp>
      <p:sp>
        <p:nvSpPr>
          <p:cNvPr id="8" name="Footer Placeholder 7"/>
          <p:cNvSpPr>
            <a:spLocks noGrp="1"/>
          </p:cNvSpPr>
          <p:nvPr>
            <p:ph type="ftr" sz="quarter" idx="12"/>
          </p:nvPr>
        </p:nvSpPr>
        <p:spPr/>
        <p:txBody>
          <a:bodyPr/>
          <a:lstStyle/>
          <a:p>
            <a:pPr algn="l"/>
            <a:r>
              <a:rPr lang="en-US" smtClean="0">
                <a:solidFill>
                  <a:srgbClr val="7D868C"/>
                </a:solidFill>
              </a:rPr>
              <a:t>©2015 Chef Software Inc</a:t>
            </a:r>
            <a:r>
              <a:rPr lang="en-US" smtClean="0"/>
              <a:t>.</a:t>
            </a:r>
            <a:endParaRPr lang="en-US" dirty="0"/>
          </a:p>
        </p:txBody>
      </p:sp>
      <p:sp>
        <p:nvSpPr>
          <p:cNvPr id="9" name="Slide Number Placeholder 8"/>
          <p:cNvSpPr>
            <a:spLocks noGrp="1"/>
          </p:cNvSpPr>
          <p:nvPr>
            <p:ph type="sldNum" sz="quarter" idx="13"/>
          </p:nvPr>
        </p:nvSpPr>
        <p:spPr/>
        <p:txBody>
          <a:bodyPr/>
          <a:lstStyle/>
          <a:p>
            <a:fld id="{D3C6E21F-9381-4880-84FB-1E73165A9E9D}" type="slidenum">
              <a:rPr lang="en-US" smtClean="0"/>
              <a:pPr/>
              <a:t>28</a:t>
            </a:fld>
            <a:endParaRPr lang="en-US" dirty="0"/>
          </a:p>
        </p:txBody>
      </p:sp>
    </p:spTree>
    <p:extLst>
      <p:ext uri="{BB962C8B-B14F-4D97-AF65-F5344CB8AC3E}">
        <p14:creationId xmlns:p14="http://schemas.microsoft.com/office/powerpoint/2010/main" val="29960881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Use </a:t>
            </a:r>
            <a:r>
              <a:rPr lang="en-US" dirty="0" smtClean="0"/>
              <a:t>'</a:t>
            </a:r>
            <a:r>
              <a:rPr lang="en-US" dirty="0" err="1" smtClean="0">
                <a:latin typeface="+mn-lt"/>
                <a:cs typeface="Inconsolata"/>
              </a:rPr>
              <a:t>git</a:t>
            </a:r>
            <a:r>
              <a:rPr lang="en-US" dirty="0" smtClean="0">
                <a:latin typeface="+mn-lt"/>
                <a:cs typeface="Inconsolata"/>
              </a:rPr>
              <a:t> status'</a:t>
            </a:r>
            <a:r>
              <a:rPr lang="en-US" dirty="0" smtClean="0">
                <a:latin typeface="Inconsolata"/>
                <a:cs typeface="Inconsolata"/>
              </a:rPr>
              <a:t> </a:t>
            </a:r>
            <a:r>
              <a:rPr lang="en-US" dirty="0" smtClean="0"/>
              <a:t>to View the Staged </a:t>
            </a:r>
            <a:r>
              <a:rPr lang="en-US" dirty="0"/>
              <a:t>F</a:t>
            </a:r>
            <a:r>
              <a:rPr lang="en-US" dirty="0" smtClean="0"/>
              <a:t>iles</a:t>
            </a:r>
            <a:endParaRPr lang="en-US" dirty="0"/>
          </a:p>
        </p:txBody>
      </p:sp>
      <p:sp>
        <p:nvSpPr>
          <p:cNvPr id="3" name="Content Placeholder 2"/>
          <p:cNvSpPr>
            <a:spLocks noGrp="1"/>
          </p:cNvSpPr>
          <p:nvPr>
            <p:ph sz="quarter" idx="10"/>
          </p:nvPr>
        </p:nvSpPr>
        <p:spPr/>
        <p:txBody>
          <a:bodyPr>
            <a:noAutofit/>
          </a:bodyPr>
          <a:lstStyle/>
          <a:p>
            <a:r>
              <a:rPr lang="en-US" dirty="0"/>
              <a:t>On branch master</a:t>
            </a:r>
          </a:p>
          <a:p>
            <a:endParaRPr lang="en-US" dirty="0"/>
          </a:p>
          <a:p>
            <a:r>
              <a:rPr lang="en-US" dirty="0"/>
              <a:t>Initial commit</a:t>
            </a:r>
          </a:p>
          <a:p>
            <a:endParaRPr lang="en-US" dirty="0"/>
          </a:p>
          <a:p>
            <a:r>
              <a:rPr lang="en-US" dirty="0"/>
              <a:t>Changes to be committed:</a:t>
            </a:r>
          </a:p>
          <a:p>
            <a:r>
              <a:rPr lang="en-US" dirty="0"/>
              <a:t>  (use "</a:t>
            </a:r>
            <a:r>
              <a:rPr lang="en-US" dirty="0" err="1"/>
              <a:t>git</a:t>
            </a:r>
            <a:r>
              <a:rPr lang="en-US" dirty="0"/>
              <a:t> </a:t>
            </a:r>
            <a:r>
              <a:rPr lang="en-US" dirty="0" err="1"/>
              <a:t>rm</a:t>
            </a:r>
            <a:r>
              <a:rPr lang="en-US" dirty="0"/>
              <a:t> --cached &lt;file&gt;..." to </a:t>
            </a:r>
            <a:r>
              <a:rPr lang="en-US" dirty="0" err="1"/>
              <a:t>unstage</a:t>
            </a:r>
            <a:r>
              <a:rPr lang="en-US" dirty="0"/>
              <a:t>)</a:t>
            </a:r>
          </a:p>
          <a:p>
            <a:endParaRPr lang="en-US" dirty="0"/>
          </a:p>
          <a:p>
            <a:r>
              <a:rPr lang="en-US" dirty="0"/>
              <a:t>	new file:   .</a:t>
            </a:r>
            <a:r>
              <a:rPr lang="en-US" dirty="0" err="1"/>
              <a:t>gitignore</a:t>
            </a:r>
            <a:endParaRPr lang="en-US" dirty="0"/>
          </a:p>
          <a:p>
            <a:r>
              <a:rPr lang="en-US" dirty="0"/>
              <a:t>	new file:   .</a:t>
            </a:r>
            <a:r>
              <a:rPr lang="en-US" dirty="0" err="1"/>
              <a:t>kitchen.yml</a:t>
            </a:r>
            <a:endParaRPr lang="en-US" dirty="0"/>
          </a:p>
          <a:p>
            <a:r>
              <a:rPr lang="en-US" dirty="0"/>
              <a:t>	new file:   </a:t>
            </a:r>
            <a:r>
              <a:rPr lang="en-US" dirty="0" err="1"/>
              <a:t>Berksfile</a:t>
            </a:r>
            <a:endParaRPr lang="en-US" dirty="0"/>
          </a:p>
          <a:p>
            <a:r>
              <a:rPr lang="en-US" dirty="0"/>
              <a:t>	new file:   </a:t>
            </a:r>
            <a:r>
              <a:rPr lang="en-US" dirty="0" err="1"/>
              <a:t>README.md</a:t>
            </a:r>
            <a:endParaRPr lang="en-US" dirty="0"/>
          </a:p>
          <a:p>
            <a:r>
              <a:rPr lang="en-US" dirty="0"/>
              <a:t>	new file:   </a:t>
            </a:r>
            <a:r>
              <a:rPr lang="en-US" dirty="0" err="1"/>
              <a:t>chefignore</a:t>
            </a:r>
            <a:endParaRPr lang="en-US" dirty="0"/>
          </a:p>
          <a:p>
            <a:r>
              <a:rPr lang="en-US" dirty="0"/>
              <a:t>	new file:   </a:t>
            </a:r>
            <a:r>
              <a:rPr lang="en-US" dirty="0" err="1" smtClean="0"/>
              <a:t>metadata.rb</a:t>
            </a:r>
            <a:endParaRPr lang="en-US" dirty="0" smtClean="0">
              <a:solidFill>
                <a:schemeClr val="tx1"/>
              </a:solidFill>
            </a:endParaRP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status</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29</a:t>
            </a:fld>
            <a:endParaRPr lang="en-US" dirty="0"/>
          </a:p>
        </p:txBody>
      </p:sp>
    </p:spTree>
    <p:extLst>
      <p:ext uri="{BB962C8B-B14F-4D97-AF65-F5344CB8AC3E}">
        <p14:creationId xmlns:p14="http://schemas.microsoft.com/office/powerpoint/2010/main" val="7775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 You May Have</a:t>
            </a:r>
            <a:endParaRPr lang="en-US" dirty="0"/>
          </a:p>
        </p:txBody>
      </p:sp>
      <p:sp>
        <p:nvSpPr>
          <p:cNvPr id="3" name="Subtitle 2"/>
          <p:cNvSpPr>
            <a:spLocks noGrp="1"/>
          </p:cNvSpPr>
          <p:nvPr>
            <p:ph type="subTitle" idx="4294967295"/>
          </p:nvPr>
        </p:nvSpPr>
        <p:spPr>
          <a:xfrm>
            <a:off x="1640542" y="3641582"/>
            <a:ext cx="13390194" cy="4336797"/>
          </a:xfrm>
        </p:spPr>
        <p:txBody>
          <a:bodyPr>
            <a:noAutofit/>
          </a:bodyPr>
          <a:lstStyle/>
          <a:p>
            <a:pPr marL="514350" indent="-514350">
              <a:lnSpc>
                <a:spcPct val="120000"/>
              </a:lnSpc>
              <a:buAutoNum type="arabicPeriod"/>
            </a:pPr>
            <a:r>
              <a:rPr lang="en-US" sz="3200" dirty="0" smtClean="0"/>
              <a:t>Thinking about the workstation recipe, could we do </a:t>
            </a:r>
            <a:r>
              <a:rPr lang="en-US" sz="3200" dirty="0"/>
              <a:t>something like that for a web </a:t>
            </a:r>
            <a:r>
              <a:rPr lang="en-US" sz="3200" dirty="0" smtClean="0"/>
              <a:t>server?</a:t>
            </a:r>
          </a:p>
          <a:p>
            <a:pPr marL="514350" indent="-514350">
              <a:lnSpc>
                <a:spcPct val="120000"/>
              </a:lnSpc>
              <a:buAutoNum type="arabicPeriod"/>
            </a:pPr>
            <a:r>
              <a:rPr lang="en-US" sz="3200" dirty="0" smtClean="0"/>
              <a:t>Is </a:t>
            </a:r>
            <a:r>
              <a:rPr lang="en-US" sz="3200" dirty="0"/>
              <a:t>there a way to package up recipes you create with a version number (and maybe a README</a:t>
            </a:r>
            <a:r>
              <a:rPr lang="en-US" sz="3200" dirty="0" smtClean="0"/>
              <a:t>)?</a:t>
            </a:r>
          </a:p>
          <a:p>
            <a:pPr marL="514350" indent="-514350">
              <a:lnSpc>
                <a:spcPct val="120000"/>
              </a:lnSpc>
              <a:buAutoNum type="arabicPeriod"/>
            </a:pPr>
            <a:r>
              <a:rPr lang="en-US" sz="3200" dirty="0" smtClean="0"/>
              <a:t>I </a:t>
            </a:r>
            <a:r>
              <a:rPr lang="en-US" sz="3200" dirty="0"/>
              <a:t>think </a:t>
            </a:r>
            <a:r>
              <a:rPr lang="en-US" sz="3200" dirty="0">
                <a:latin typeface="Inconsolata"/>
                <a:cs typeface="Inconsolata"/>
              </a:rPr>
              <a:t>chef</a:t>
            </a:r>
            <a:r>
              <a:rPr lang="en-US" sz="3200" dirty="0"/>
              <a:t> is able to generate something called a cookbook. </a:t>
            </a:r>
            <a:r>
              <a:rPr lang="en-US" sz="3200" dirty="0" smtClean="0"/>
              <a:t>Shouldn't we start </a:t>
            </a:r>
            <a:r>
              <a:rPr lang="en-US" sz="3200" dirty="0"/>
              <a:t>thinking about some version </a:t>
            </a:r>
            <a:r>
              <a:rPr lang="en-US" sz="3200" dirty="0" smtClean="0"/>
              <a:t>control so we don't lose </a:t>
            </a:r>
            <a:r>
              <a:rPr lang="en-US" sz="3200" dirty="0"/>
              <a:t>all our hard work? </a:t>
            </a: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532427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 y="168442"/>
            <a:ext cx="16550639" cy="963935"/>
          </a:xfrm>
        </p:spPr>
        <p:txBody>
          <a:bodyPr>
            <a:normAutofit fontScale="90000"/>
          </a:bodyPr>
          <a:lstStyle/>
          <a:p>
            <a:pPr marL="457189" indent="-457189"/>
            <a:r>
              <a:rPr lang="en-US" dirty="0" smtClean="0"/>
              <a:t>GE: Use </a:t>
            </a:r>
            <a:r>
              <a:rPr lang="en-US" dirty="0" smtClean="0"/>
              <a:t>'</a:t>
            </a:r>
            <a:r>
              <a:rPr lang="en-US" dirty="0" err="1" smtClean="0">
                <a:latin typeface="+mn-lt"/>
                <a:cs typeface="Inconsolata"/>
              </a:rPr>
              <a:t>git</a:t>
            </a:r>
            <a:r>
              <a:rPr lang="en-US" dirty="0" smtClean="0">
                <a:latin typeface="+mn-lt"/>
                <a:cs typeface="Inconsolata"/>
              </a:rPr>
              <a:t> commit'</a:t>
            </a:r>
            <a:r>
              <a:rPr lang="en-US" dirty="0" smtClean="0">
                <a:latin typeface="+mn-lt"/>
              </a:rPr>
              <a:t> </a:t>
            </a:r>
            <a:r>
              <a:rPr lang="en-US" dirty="0"/>
              <a:t>to </a:t>
            </a:r>
            <a:r>
              <a:rPr lang="en-US" dirty="0" smtClean="0"/>
              <a:t>Save </a:t>
            </a:r>
            <a:r>
              <a:rPr lang="en-US" dirty="0"/>
              <a:t>the </a:t>
            </a:r>
            <a:r>
              <a:rPr lang="en-US" dirty="0" smtClean="0"/>
              <a:t>Staged </a:t>
            </a:r>
            <a:r>
              <a:rPr lang="en-US" dirty="0"/>
              <a:t>C</a:t>
            </a:r>
            <a:r>
              <a:rPr lang="en-US" dirty="0" smtClean="0"/>
              <a:t>hanges</a:t>
            </a:r>
            <a:endParaRPr lang="en-US" dirty="0">
              <a:latin typeface="Inconsolata"/>
              <a:cs typeface="Inconsolata"/>
            </a:endParaRPr>
          </a:p>
        </p:txBody>
      </p:sp>
      <p:sp>
        <p:nvSpPr>
          <p:cNvPr id="3" name="Content Placeholder 2"/>
          <p:cNvSpPr>
            <a:spLocks noGrp="1"/>
          </p:cNvSpPr>
          <p:nvPr>
            <p:ph sz="quarter" idx="10"/>
          </p:nvPr>
        </p:nvSpPr>
        <p:spPr/>
        <p:txBody>
          <a:bodyPr/>
          <a:lstStyle/>
          <a:p>
            <a:r>
              <a:rPr lang="en-US" dirty="0"/>
              <a:t>master (root-commit) 9998472] Initial workstation cookbook</a:t>
            </a:r>
          </a:p>
          <a:p>
            <a:r>
              <a:rPr lang="en-US" dirty="0"/>
              <a:t> Committer: </a:t>
            </a:r>
            <a:r>
              <a:rPr lang="en-US" dirty="0" err="1"/>
              <a:t>ChefDK</a:t>
            </a:r>
            <a:r>
              <a:rPr lang="en-US" dirty="0"/>
              <a:t> User &lt;chef@ip-172-31-59-191.ec2.internal&gt;</a:t>
            </a:r>
          </a:p>
          <a:p>
            <a:r>
              <a:rPr lang="en-US" dirty="0"/>
              <a:t>Your name and email address were configured automatically based</a:t>
            </a:r>
          </a:p>
          <a:p>
            <a:r>
              <a:rPr lang="en-US" dirty="0"/>
              <a:t>on your username and hostname. Please check that they are accurate.</a:t>
            </a:r>
          </a:p>
          <a:p>
            <a:r>
              <a:rPr lang="en-US" dirty="0"/>
              <a:t>You can suppress this message by setting them explicitly:</a:t>
            </a:r>
          </a:p>
          <a:p>
            <a:endParaRPr lang="en-US" dirty="0"/>
          </a:p>
          <a:p>
            <a:r>
              <a:rPr lang="en-US" dirty="0"/>
              <a:t>    </a:t>
            </a:r>
            <a:r>
              <a:rPr lang="en-US" dirty="0" err="1"/>
              <a:t>git</a:t>
            </a:r>
            <a:r>
              <a:rPr lang="en-US" dirty="0"/>
              <a:t> </a:t>
            </a:r>
            <a:r>
              <a:rPr lang="en-US" dirty="0" err="1"/>
              <a:t>config</a:t>
            </a:r>
            <a:r>
              <a:rPr lang="en-US" dirty="0"/>
              <a:t> --global </a:t>
            </a:r>
            <a:r>
              <a:rPr lang="en-US" dirty="0" err="1"/>
              <a:t>user.name</a:t>
            </a:r>
            <a:r>
              <a:rPr lang="en-US" dirty="0"/>
              <a:t> "Your Name"</a:t>
            </a:r>
          </a:p>
          <a:p>
            <a:r>
              <a:rPr lang="en-US" dirty="0"/>
              <a:t>    </a:t>
            </a:r>
            <a:r>
              <a:rPr lang="en-US" dirty="0" err="1"/>
              <a:t>git</a:t>
            </a:r>
            <a:r>
              <a:rPr lang="en-US" dirty="0"/>
              <a:t> </a:t>
            </a:r>
            <a:r>
              <a:rPr lang="en-US" dirty="0" err="1"/>
              <a:t>config</a:t>
            </a:r>
            <a:r>
              <a:rPr lang="en-US" dirty="0"/>
              <a:t> --global </a:t>
            </a:r>
            <a:r>
              <a:rPr lang="en-US" dirty="0" err="1"/>
              <a:t>user.email</a:t>
            </a:r>
            <a:r>
              <a:rPr lang="en-US" dirty="0"/>
              <a:t> </a:t>
            </a:r>
            <a:r>
              <a:rPr lang="en-US" dirty="0" err="1"/>
              <a:t>you@example.com</a:t>
            </a:r>
            <a:endParaRPr lang="en-US" dirty="0"/>
          </a:p>
          <a:p>
            <a:endParaRPr lang="en-US" dirty="0"/>
          </a:p>
          <a:p>
            <a:r>
              <a:rPr lang="en-US" dirty="0"/>
              <a:t>After doing this, you may fix the identity used for this commit with:</a:t>
            </a:r>
          </a:p>
          <a:p>
            <a:endParaRPr lang="en-US" dirty="0"/>
          </a:p>
          <a:p>
            <a:r>
              <a:rPr lang="en-US" dirty="0"/>
              <a:t>    </a:t>
            </a:r>
            <a:r>
              <a:rPr lang="en-US" dirty="0" err="1"/>
              <a:t>git</a:t>
            </a:r>
            <a:r>
              <a:rPr lang="en-US" dirty="0"/>
              <a:t> commit --amend --reset-author</a:t>
            </a:r>
          </a:p>
        </p:txBody>
      </p:sp>
      <p:sp>
        <p:nvSpPr>
          <p:cNvPr id="4" name="Text Placeholder 3"/>
          <p:cNvSpPr>
            <a:spLocks noGrp="1"/>
          </p:cNvSpPr>
          <p:nvPr>
            <p:ph type="body" sz="quarter" idx="11"/>
          </p:nvPr>
        </p:nvSpPr>
        <p:spPr/>
        <p:txBody>
          <a:bodyPr/>
          <a:lstStyle/>
          <a:p>
            <a:r>
              <a:rPr lang="en-US" dirty="0" smtClean="0"/>
              <a:t>$ </a:t>
            </a:r>
            <a:r>
              <a:rPr lang="en-US" dirty="0" err="1" smtClean="0"/>
              <a:t>git</a:t>
            </a:r>
            <a:r>
              <a:rPr lang="en-US" dirty="0" smtClean="0"/>
              <a:t> commit -m "Initial workstation cookbook"</a:t>
            </a:r>
            <a:endParaRPr lang="en-US" dirty="0"/>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30</a:t>
            </a:fld>
            <a:endParaRPr lang="en-US" dirty="0"/>
          </a:p>
        </p:txBody>
      </p:sp>
    </p:spTree>
    <p:extLst>
      <p:ext uri="{BB962C8B-B14F-4D97-AF65-F5344CB8AC3E}">
        <p14:creationId xmlns:p14="http://schemas.microsoft.com/office/powerpoint/2010/main" val="93057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Git</a:t>
            </a:r>
            <a:r>
              <a:rPr lang="en-US" dirty="0" smtClean="0"/>
              <a: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31</a:t>
            </a:fld>
            <a:endParaRPr lang="en-US" dirty="0"/>
          </a:p>
        </p:txBody>
      </p:sp>
      <p:sp>
        <p:nvSpPr>
          <p:cNvPr id="17" name="Text Placeholder 4"/>
          <p:cNvSpPr>
            <a:spLocks noGrp="1"/>
          </p:cNvSpPr>
          <p:nvPr>
            <p:ph type="body" sz="quarter" idx="12"/>
          </p:nvPr>
        </p:nvSpPr>
        <p:spPr>
          <a:xfrm>
            <a:off x="677333" y="1396503"/>
            <a:ext cx="14898624" cy="2432547"/>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dirty="0" smtClean="0"/>
              <a:t>If you use </a:t>
            </a:r>
            <a:r>
              <a:rPr lang="en-US" sz="3200" dirty="0" err="1" smtClean="0"/>
              <a:t>git</a:t>
            </a:r>
            <a:r>
              <a:rPr lang="en-US" sz="3200" dirty="0" smtClean="0"/>
              <a:t> versioning in the workplace, you should ultimately push the local </a:t>
            </a:r>
            <a:r>
              <a:rPr lang="en-US" sz="3200" dirty="0" err="1" smtClean="0"/>
              <a:t>git</a:t>
            </a:r>
            <a:r>
              <a:rPr lang="en-US" sz="3200" dirty="0" smtClean="0"/>
              <a:t> repo to a shareable GitHub location. </a:t>
            </a:r>
            <a:endParaRPr lang="en-US" sz="3200" dirty="0"/>
          </a:p>
          <a:p>
            <a:r>
              <a:rPr lang="en-US" sz="3200" dirty="0" smtClean="0"/>
              <a:t>In this way others could collaborate with you from a centralized location.</a:t>
            </a:r>
            <a:endParaRPr lang="en-US" sz="3200" dirty="0"/>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5" name="Picture 4"/>
          <p:cNvPicPr>
            <a:picLocks noChangeAspect="1"/>
          </p:cNvPicPr>
          <p:nvPr/>
        </p:nvPicPr>
        <p:blipFill>
          <a:blip r:embed="rId3"/>
          <a:stretch>
            <a:fillRect/>
          </a:stretch>
        </p:blipFill>
        <p:spPr>
          <a:xfrm>
            <a:off x="3377740" y="3307246"/>
            <a:ext cx="9500521" cy="4687639"/>
          </a:xfrm>
          <a:prstGeom prst="rect">
            <a:avLst/>
          </a:prstGeom>
          <a:ln>
            <a:solidFill>
              <a:schemeClr val="accent1"/>
            </a:solidFill>
          </a:ln>
        </p:spPr>
      </p:pic>
    </p:spTree>
    <p:extLst>
      <p:ext uri="{BB962C8B-B14F-4D97-AF65-F5344CB8AC3E}">
        <p14:creationId xmlns:p14="http://schemas.microsoft.com/office/powerpoint/2010/main" val="294373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marL="457189" indent="-457189"/>
            <a:r>
              <a:rPr lang="en-US" dirty="0" smtClean="0"/>
              <a:t>GE: Move out of the Workstation </a:t>
            </a:r>
            <a:r>
              <a:rPr lang="en-US" dirty="0"/>
              <a:t>C</a:t>
            </a:r>
            <a:r>
              <a:rPr lang="en-US" dirty="0" smtClean="0"/>
              <a:t>ookbook</a:t>
            </a:r>
            <a:endParaRPr lang="en-US" dirty="0">
              <a:latin typeface="Inconsolata"/>
              <a:cs typeface="Inconsolata"/>
            </a:endParaRPr>
          </a:p>
        </p:txBody>
      </p:sp>
      <p:sp>
        <p:nvSpPr>
          <p:cNvPr id="3" name="Content Placeholder 2"/>
          <p:cNvSpPr>
            <a:spLocks noGrp="1"/>
          </p:cNvSpPr>
          <p:nvPr>
            <p:ph sz="quarter" idx="10"/>
          </p:nvPr>
        </p:nvSpPr>
        <p:spPr>
          <a:xfrm>
            <a:off x="1121104" y="2058575"/>
            <a:ext cx="14423693" cy="3853127"/>
          </a:xfrm>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32</a:t>
            </a:fld>
            <a:endParaRPr lang="en-US" dirty="0"/>
          </a:p>
        </p:txBody>
      </p:sp>
    </p:spTree>
    <p:extLst>
      <p:ext uri="{BB962C8B-B14F-4D97-AF65-F5344CB8AC3E}">
        <p14:creationId xmlns:p14="http://schemas.microsoft.com/office/powerpoint/2010/main" val="22305119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Setting up a Web Server</a:t>
            </a:r>
            <a:endParaRPr lang="en-US" dirty="0"/>
          </a:p>
        </p:txBody>
      </p:sp>
      <p:sp>
        <p:nvSpPr>
          <p:cNvPr id="3" name="Subtitle 2"/>
          <p:cNvSpPr>
            <a:spLocks noGrp="1"/>
          </p:cNvSpPr>
          <p:nvPr>
            <p:ph type="subTitle" idx="1"/>
          </p:nvPr>
        </p:nvSpPr>
        <p:spPr>
          <a:xfrm>
            <a:off x="2930626" y="3368956"/>
            <a:ext cx="12007249" cy="4745721"/>
          </a:xfrm>
        </p:spPr>
        <p:txBody>
          <a:bodyPr>
            <a:noAutofit/>
          </a:bodyPr>
          <a:lstStyle/>
          <a:p>
            <a:pPr marL="457189" indent="-457189">
              <a:lnSpc>
                <a:spcPct val="120000"/>
              </a:lnSpc>
              <a:buFont typeface="Wingdings" charset="2"/>
              <a:buChar char="q"/>
            </a:pPr>
            <a:r>
              <a:rPr lang="en-US" sz="3200" dirty="0"/>
              <a:t>Use </a:t>
            </a:r>
            <a:r>
              <a:rPr lang="en-US" sz="3200" dirty="0">
                <a:latin typeface="Inconsolata"/>
                <a:cs typeface="Inconsolata"/>
              </a:rPr>
              <a:t>chef generate</a:t>
            </a:r>
            <a:r>
              <a:rPr lang="en-US" sz="3200" dirty="0"/>
              <a:t> to create a cookbook named "apache".</a:t>
            </a:r>
          </a:p>
          <a:p>
            <a:pPr marL="457189" indent="-457189">
              <a:lnSpc>
                <a:spcPct val="120000"/>
              </a:lnSpc>
              <a:buFont typeface="Wingdings" charset="2"/>
              <a:buChar char="q"/>
            </a:pPr>
            <a:r>
              <a:rPr lang="en-US" sz="3200" dirty="0"/>
              <a:t>Write and apply a recipe named </a:t>
            </a:r>
            <a:r>
              <a:rPr lang="en-US" sz="3200" dirty="0">
                <a:latin typeface="Inconsolata"/>
                <a:cs typeface="Inconsolata"/>
              </a:rPr>
              <a:t>"</a:t>
            </a:r>
            <a:r>
              <a:rPr lang="en-US" sz="3200" dirty="0" err="1">
                <a:latin typeface="Inconsolata"/>
                <a:cs typeface="Inconsolata"/>
              </a:rPr>
              <a:t>server.rb</a:t>
            </a:r>
            <a:r>
              <a:rPr lang="en-US" sz="3200" dirty="0">
                <a:latin typeface="Inconsolata"/>
                <a:cs typeface="Inconsolata"/>
              </a:rPr>
              <a:t>"</a:t>
            </a:r>
            <a:r>
              <a:rPr lang="en-US" sz="3200" dirty="0"/>
              <a:t> with the policy:</a:t>
            </a:r>
          </a:p>
          <a:p>
            <a:pPr lvl="1" algn="l">
              <a:lnSpc>
                <a:spcPct val="120000"/>
              </a:lnSpc>
            </a:pPr>
            <a:r>
              <a:rPr lang="en-US" sz="2667" dirty="0">
                <a:solidFill>
                  <a:schemeClr val="tx1">
                    <a:lumMod val="75000"/>
                  </a:schemeClr>
                </a:solidFill>
                <a:latin typeface="Inconsolata"/>
                <a:cs typeface="Inconsolata"/>
              </a:rPr>
              <a:t>The package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installed.</a:t>
            </a:r>
          </a:p>
          <a:p>
            <a:pPr lvl="1" algn="l">
              <a:lnSpc>
                <a:spcPct val="120000"/>
              </a:lnSpc>
            </a:pPr>
            <a:r>
              <a:rPr lang="en-US" sz="2667" dirty="0">
                <a:solidFill>
                  <a:schemeClr val="tx1">
                    <a:lumMod val="75000"/>
                  </a:schemeClr>
                </a:solidFill>
                <a:latin typeface="Inconsolata"/>
                <a:cs typeface="Inconsolata"/>
              </a:rPr>
              <a:t>The file named "/</a:t>
            </a:r>
            <a:r>
              <a:rPr lang="en-US" sz="2667" dirty="0" err="1">
                <a:solidFill>
                  <a:schemeClr val="tx1">
                    <a:lumMod val="75000"/>
                  </a:schemeClr>
                </a:solidFill>
                <a:latin typeface="Inconsolata"/>
                <a:cs typeface="Inconsolata"/>
              </a:rPr>
              <a:t>var</a:t>
            </a:r>
            <a:r>
              <a:rPr lang="en-US" sz="2667" dirty="0">
                <a:solidFill>
                  <a:schemeClr val="tx1">
                    <a:lumMod val="75000"/>
                  </a:schemeClr>
                </a:solidFill>
                <a:latin typeface="Inconsolata"/>
                <a:cs typeface="Inconsolata"/>
              </a:rPr>
              <a:t>/www/html/</a:t>
            </a:r>
            <a:r>
              <a:rPr lang="en-US" sz="2667" dirty="0" err="1">
                <a:solidFill>
                  <a:schemeClr val="tx1">
                    <a:lumMod val="75000"/>
                  </a:schemeClr>
                </a:solidFill>
                <a:latin typeface="Inconsolata"/>
                <a:cs typeface="Inconsolata"/>
              </a:rPr>
              <a:t>index.html</a:t>
            </a:r>
            <a:r>
              <a:rPr lang="en-US" sz="2667" dirty="0">
                <a:solidFill>
                  <a:schemeClr val="tx1">
                    <a:lumMod val="75000"/>
                  </a:schemeClr>
                </a:solidFill>
                <a:latin typeface="Inconsolata"/>
                <a:cs typeface="Inconsolata"/>
              </a:rPr>
              <a:t>" is created with the content "&lt;h1&gt;Hello, world!&lt;/h1&gt;"</a:t>
            </a:r>
          </a:p>
          <a:p>
            <a:pPr lvl="1" algn="l">
              <a:lnSpc>
                <a:spcPct val="120000"/>
              </a:lnSpc>
            </a:pPr>
            <a:r>
              <a:rPr lang="en-US" sz="2667" dirty="0">
                <a:solidFill>
                  <a:schemeClr val="tx1">
                    <a:lumMod val="75000"/>
                  </a:schemeClr>
                </a:solidFill>
                <a:latin typeface="Inconsolata"/>
                <a:cs typeface="Inconsolata"/>
              </a:rPr>
              <a:t>The service named </a:t>
            </a:r>
            <a:r>
              <a:rPr lang="en-US" sz="2667" dirty="0" smtClean="0">
                <a:solidFill>
                  <a:schemeClr val="tx1">
                    <a:lumMod val="75000"/>
                  </a:schemeClr>
                </a:solidFill>
                <a:latin typeface="Inconsolata"/>
                <a:cs typeface="Inconsolata"/>
              </a:rPr>
              <a:t>"httpd" </a:t>
            </a:r>
            <a:r>
              <a:rPr lang="en-US" sz="2667" dirty="0">
                <a:solidFill>
                  <a:schemeClr val="tx1">
                    <a:lumMod val="75000"/>
                  </a:schemeClr>
                </a:solidFill>
                <a:latin typeface="Inconsolata"/>
                <a:cs typeface="Inconsolata"/>
              </a:rPr>
              <a:t>is </a:t>
            </a:r>
            <a:r>
              <a:rPr lang="en-US" sz="2667" dirty="0" smtClean="0">
                <a:solidFill>
                  <a:schemeClr val="tx1">
                    <a:lumMod val="75000"/>
                  </a:schemeClr>
                </a:solidFill>
                <a:latin typeface="Inconsolata"/>
                <a:cs typeface="Inconsolata"/>
              </a:rPr>
              <a:t>started and enabled.</a:t>
            </a:r>
            <a:endParaRPr lang="en-US" sz="2667" dirty="0">
              <a:solidFill>
                <a:schemeClr val="tx1">
                  <a:lumMod val="75000"/>
                </a:schemeClr>
              </a:solidFill>
              <a:latin typeface="Inconsolata"/>
              <a:cs typeface="Inconsolata"/>
            </a:endParaRPr>
          </a:p>
          <a:p>
            <a:pPr marL="457189" indent="-457189">
              <a:lnSpc>
                <a:spcPct val="120000"/>
              </a:lnSpc>
              <a:buFont typeface="Wingdings" charset="2"/>
              <a:buChar char="q"/>
            </a:pPr>
            <a:r>
              <a:rPr lang="en-US" sz="3200" dirty="0" smtClean="0"/>
              <a:t>Apply the recipe with </a:t>
            </a:r>
            <a:r>
              <a:rPr lang="en-US" sz="3200" dirty="0" smtClean="0">
                <a:latin typeface="Inconsolata"/>
                <a:cs typeface="Inconsolata"/>
              </a:rPr>
              <a:t>chef-apply</a:t>
            </a:r>
          </a:p>
          <a:p>
            <a:pPr marL="457189" indent="-457189">
              <a:lnSpc>
                <a:spcPct val="120000"/>
              </a:lnSpc>
              <a:buFont typeface="Wingdings" charset="2"/>
              <a:buChar char="q"/>
            </a:pPr>
            <a:r>
              <a:rPr lang="en-US" sz="3200" dirty="0" smtClean="0"/>
              <a:t>Verify the site is available by running </a:t>
            </a:r>
            <a:r>
              <a:rPr lang="en-US" sz="3200" dirty="0" smtClean="0">
                <a:latin typeface="Inconsolata"/>
                <a:cs typeface="Inconsolata"/>
              </a:rPr>
              <a:t>curl </a:t>
            </a:r>
            <a:r>
              <a:rPr lang="en-US" sz="3200" dirty="0" err="1" smtClean="0">
                <a:latin typeface="Inconsolata"/>
                <a:cs typeface="Inconsolata"/>
              </a:rPr>
              <a:t>localhost</a:t>
            </a:r>
            <a:endParaRPr lang="en-US" sz="2667" dirty="0"/>
          </a:p>
          <a:p>
            <a:pPr marL="457189" indent="-457189">
              <a:lnSpc>
                <a:spcPct val="120000"/>
              </a:lnSpc>
              <a:buFont typeface="Wingdings" charset="2"/>
              <a:buChar char="q"/>
            </a:pPr>
            <a:endParaRPr lang="en-US" sz="2667" dirty="0"/>
          </a:p>
        </p:txBody>
      </p:sp>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33</a:t>
            </a:fld>
            <a:endParaRPr lang="en-US" dirty="0"/>
          </a:p>
        </p:txBody>
      </p:sp>
    </p:spTree>
    <p:extLst>
      <p:ext uri="{BB962C8B-B14F-4D97-AF65-F5344CB8AC3E}">
        <p14:creationId xmlns:p14="http://schemas.microsoft.com/office/powerpoint/2010/main" val="1614787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a:t>
            </a:r>
            <a:r>
              <a:rPr lang="en-US" dirty="0" smtClean="0"/>
              <a:t>/home/chef/</a:t>
            </a:r>
            <a:r>
              <a:rPr lang="en-US" dirty="0"/>
              <a:t>apache] action create</a:t>
            </a:r>
          </a:p>
          <a:p>
            <a:r>
              <a:rPr lang="en-US" dirty="0"/>
              <a:t>    - create new directory /home/chef</a:t>
            </a:r>
          </a:p>
          <a:p>
            <a:r>
              <a:rPr lang="en-US" dirty="0"/>
              <a:t>  * template[/home/chef</a:t>
            </a:r>
            <a:r>
              <a:rPr lang="en-US" dirty="0" smtClean="0"/>
              <a:t>/apache/</a:t>
            </a:r>
            <a:r>
              <a:rPr lang="en-US" dirty="0" err="1" smtClean="0"/>
              <a:t>metadata.rb</a:t>
            </a:r>
            <a:r>
              <a:rPr lang="en-US" dirty="0"/>
              <a:t>] action </a:t>
            </a:r>
            <a:r>
              <a:rPr lang="en-US" dirty="0" err="1"/>
              <a:t>create_if_missing</a:t>
            </a:r>
            <a:endParaRPr lang="en-US" dirty="0"/>
          </a:p>
          <a:p>
            <a:r>
              <a:rPr lang="en-US" dirty="0"/>
              <a:t>    - create new file /home/</a:t>
            </a:r>
            <a:r>
              <a:rPr lang="en-US" dirty="0" smtClean="0"/>
              <a:t>chef/apache/</a:t>
            </a:r>
            <a:r>
              <a:rPr lang="en-US" dirty="0" err="1"/>
              <a:t>metadata.rb</a:t>
            </a:r>
            <a:endParaRPr lang="en-US" dirty="0"/>
          </a:p>
          <a:p>
            <a:r>
              <a:rPr lang="en-US" dirty="0"/>
              <a:t>    - update content in file /home/</a:t>
            </a:r>
            <a:r>
              <a:rPr lang="en-US" dirty="0" smtClean="0"/>
              <a:t>chef/apache/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template[/home/chef</a:t>
            </a:r>
            <a:r>
              <a:rPr lang="en-US" dirty="0" smtClean="0"/>
              <a:t>/apache/</a:t>
            </a:r>
            <a:r>
              <a:rPr lang="en-US" dirty="0" err="1" smtClean="0"/>
              <a:t>README.md</a:t>
            </a:r>
            <a:r>
              <a:rPr lang="en-US" dirty="0"/>
              <a:t>] action </a:t>
            </a:r>
            <a:r>
              <a:rPr lang="en-US" dirty="0" err="1"/>
              <a:t>create_if_missing</a:t>
            </a:r>
            <a:endParaRPr lang="en-US" dirty="0"/>
          </a:p>
          <a:p>
            <a:r>
              <a:rPr lang="en-US" dirty="0"/>
              <a:t>    - create new file /home/</a:t>
            </a:r>
            <a:r>
              <a:rPr lang="en-US" dirty="0" smtClean="0"/>
              <a:t>chef/apache/</a:t>
            </a:r>
            <a:r>
              <a:rPr lang="en-US" dirty="0" err="1"/>
              <a:t>README.md</a:t>
            </a:r>
            <a:endParaRPr lang="en-US" dirty="0"/>
          </a:p>
          <a:p>
            <a:r>
              <a:rPr lang="en-US" dirty="0"/>
              <a:t>    - update content in file /home/chef/apache/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[/home/chef/apache/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1137009" y="3404130"/>
            <a:ext cx="14417959" cy="5727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34</a:t>
            </a:fld>
            <a:endParaRPr lang="en-US" dirty="0"/>
          </a:p>
        </p:txBody>
      </p:sp>
    </p:spTree>
    <p:extLst>
      <p:ext uri="{BB962C8B-B14F-4D97-AF65-F5344CB8AC3E}">
        <p14:creationId xmlns:p14="http://schemas.microsoft.com/office/powerpoint/2010/main" val="3753605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Apache Recipe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:enable</a:t>
            </a:r>
          </a:p>
          <a:p>
            <a:r>
              <a:rPr lang="en-US" dirty="0" smtClean="0"/>
              <a:t>end</a:t>
            </a:r>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dirty="0" smtClean="0"/>
              <a:t>:start</a:t>
            </a:r>
            <a:endParaRPr lang="en-US" dirty="0"/>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35</a:t>
            </a:fld>
            <a:endParaRPr lang="en-US" dirty="0"/>
          </a:p>
        </p:txBody>
      </p:sp>
    </p:spTree>
    <p:extLst>
      <p:ext uri="{BB962C8B-B14F-4D97-AF65-F5344CB8AC3E}">
        <p14:creationId xmlns:p14="http://schemas.microsoft.com/office/powerpoint/2010/main" val="2403451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Create </a:t>
            </a:r>
            <a:r>
              <a:rPr lang="en-US" dirty="0"/>
              <a:t>Apache </a:t>
            </a:r>
            <a:r>
              <a:rPr lang="en-US" dirty="0" smtClean="0"/>
              <a:t>Recipe</a:t>
            </a:r>
            <a:endParaRPr lang="en-US" dirty="0"/>
          </a:p>
        </p:txBody>
      </p:sp>
      <p:sp>
        <p:nvSpPr>
          <p:cNvPr id="3" name="Content Placeholder 2"/>
          <p:cNvSpPr>
            <a:spLocks noGrp="1"/>
          </p:cNvSpPr>
          <p:nvPr>
            <p:ph sz="quarter" idx="10"/>
          </p:nvPr>
        </p:nvSpPr>
        <p:spPr/>
        <p:txBody>
          <a:bodyPr>
            <a:normAutofit lnSpcReduction="10000"/>
          </a:bodyPr>
          <a:lstStyle/>
          <a:p>
            <a:r>
              <a:rPr lang="en-US" dirty="0"/>
              <a:t>package </a:t>
            </a:r>
            <a:r>
              <a:rPr lang="en-US" dirty="0" smtClean="0"/>
              <a:t>"</a:t>
            </a:r>
            <a:r>
              <a:rPr lang="en-US" dirty="0" smtClean="0">
                <a:solidFill>
                  <a:schemeClr val="tx1">
                    <a:lumMod val="75000"/>
                  </a:schemeClr>
                </a:solidFill>
              </a:rPr>
              <a:t>httpd</a:t>
            </a:r>
            <a:r>
              <a:rPr lang="en-US" dirty="0" smtClean="0"/>
              <a:t>"</a:t>
            </a:r>
            <a:endParaRPr lang="en-US" dirty="0"/>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smtClean="0"/>
              <a:t>"</a:t>
            </a:r>
            <a:r>
              <a:rPr lang="en-US" dirty="0" smtClean="0">
                <a:solidFill>
                  <a:schemeClr val="tx1">
                    <a:lumMod val="75000"/>
                  </a:schemeClr>
                </a:solidFill>
              </a:rPr>
              <a:t>httpd</a:t>
            </a:r>
            <a:r>
              <a:rPr lang="en-US" dirty="0" smtClean="0"/>
              <a:t>" </a:t>
            </a:r>
            <a:r>
              <a:rPr lang="en-US" dirty="0"/>
              <a:t>do</a:t>
            </a:r>
          </a:p>
          <a:p>
            <a:r>
              <a:rPr lang="en-US" dirty="0"/>
              <a:t>  action </a:t>
            </a:r>
            <a:r>
              <a:rPr lang="en-US" b="1" dirty="0"/>
              <a:t>[ :enable, :start ]</a:t>
            </a:r>
          </a:p>
          <a:p>
            <a:r>
              <a:rPr lang="en-US" dirty="0"/>
              <a:t>end</a:t>
            </a:r>
          </a:p>
        </p:txBody>
      </p:sp>
      <p:sp>
        <p:nvSpPr>
          <p:cNvPr id="4" name="Text Placeholder 3"/>
          <p:cNvSpPr>
            <a:spLocks noGrp="1"/>
          </p:cNvSpPr>
          <p:nvPr>
            <p:ph type="body" sz="quarter" idx="11"/>
          </p:nvPr>
        </p:nvSpPr>
        <p:spPr/>
        <p:txBody>
          <a:bodyPr>
            <a:normAutofit fontScale="85000" lnSpcReduction="20000"/>
          </a:bodyPr>
          <a:lstStyle/>
          <a:p>
            <a:r>
              <a:rPr lang="en-US" dirty="0" smtClean="0"/>
              <a:t>~/apache/recipes/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36</a:t>
            </a:fld>
            <a:endParaRPr lang="en-US" dirty="0"/>
          </a:p>
        </p:txBody>
      </p:sp>
    </p:spTree>
    <p:extLst>
      <p:ext uri="{BB962C8B-B14F-4D97-AF65-F5344CB8AC3E}">
        <p14:creationId xmlns:p14="http://schemas.microsoft.com/office/powerpoint/2010/main" val="3266443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Apply the Server </a:t>
            </a:r>
            <a:r>
              <a:rPr lang="en-US" dirty="0"/>
              <a:t>R</a:t>
            </a:r>
            <a:r>
              <a:rPr lang="en-US" dirty="0" smtClean="0"/>
              <a:t>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yum_package</a:t>
            </a:r>
            <a:r>
              <a:rPr lang="en-US" dirty="0"/>
              <a:t>[httpd] action install</a:t>
            </a:r>
          </a:p>
          <a:p>
            <a:r>
              <a:rPr lang="en-US" dirty="0"/>
              <a:t>    - install version 2.2.15-47.el6.centos of package httpd</a:t>
            </a:r>
          </a:p>
          <a:p>
            <a:r>
              <a:rPr lang="en-US" dirty="0"/>
              <a:t>  * file[/var/www/html/index.html] action create</a:t>
            </a:r>
          </a:p>
          <a:p>
            <a:r>
              <a:rPr lang="en-US" dirty="0"/>
              <a:t>    - create new file /var/www/html/index.html</a:t>
            </a:r>
          </a:p>
          <a:p>
            <a:r>
              <a:rPr lang="en-US" dirty="0"/>
              <a:t>    - update content in file /var/www/html/index.html from none to 17d291</a:t>
            </a:r>
          </a:p>
          <a:p>
            <a:r>
              <a:rPr lang="en-US" dirty="0"/>
              <a:t>    --- /var/www/html/index.html        2015-09-14 22:57:21.151137524 +0000</a:t>
            </a:r>
          </a:p>
          <a:p>
            <a:r>
              <a:rPr lang="en-US" dirty="0"/>
              <a:t>    +++ /var/www/html/.index.html20150914-2132-n4lsm6   2015-09-14 22:57:21.150137524 +0000</a:t>
            </a:r>
          </a:p>
          <a:p>
            <a:r>
              <a:rPr lang="en-US" dirty="0"/>
              <a:t>    @@ -1 +1,2 @@</a:t>
            </a:r>
          </a:p>
          <a:p>
            <a:r>
              <a:rPr lang="en-US" dirty="0"/>
              <a:t>    +&lt;h1&gt;Hello, world!&lt;/h1&gt;</a:t>
            </a:r>
          </a:p>
          <a:p>
            <a:r>
              <a:rPr lang="en-US" dirty="0"/>
              <a:t>  * service[httpd] action enable</a:t>
            </a:r>
          </a:p>
          <a:p>
            <a:r>
              <a:rPr lang="en-US" dirty="0"/>
              <a:t>    - enable service service[httpd]</a:t>
            </a:r>
          </a:p>
          <a:p>
            <a:r>
              <a:rPr lang="en-US" dirty="0"/>
              <a:t>  * service[httpd] action </a:t>
            </a:r>
            <a:r>
              <a:rPr lang="en-US" dirty="0" smtClean="0"/>
              <a:t>start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server.rb</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37</a:t>
            </a:fld>
            <a:endParaRPr lang="en-US" dirty="0"/>
          </a:p>
        </p:txBody>
      </p:sp>
    </p:spTree>
    <p:extLst>
      <p:ext uri="{BB962C8B-B14F-4D97-AF65-F5344CB8AC3E}">
        <p14:creationId xmlns:p14="http://schemas.microsoft.com/office/powerpoint/2010/main" val="1375640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Verify That the Website is Available</a:t>
            </a:r>
            <a:endParaRPr lang="en-US" dirty="0"/>
          </a:p>
        </p:txBody>
      </p:sp>
      <p:sp>
        <p:nvSpPr>
          <p:cNvPr id="3" name="Content Placeholder 2"/>
          <p:cNvSpPr>
            <a:spLocks noGrp="1"/>
          </p:cNvSpPr>
          <p:nvPr>
            <p:ph sz="quarter" idx="10"/>
          </p:nvPr>
        </p:nvSpPr>
        <p:spPr>
          <a:xfrm>
            <a:off x="1121104" y="2058575"/>
            <a:ext cx="14423693" cy="3470355"/>
          </a:xfrm>
        </p:spPr>
        <p:txBody>
          <a:bodyPr/>
          <a:lstStyle/>
          <a:p>
            <a:r>
              <a:rPr lang="en-US"/>
              <a:t>&lt;h1&gt;Hello, world!&lt;/h1&gt;</a:t>
            </a:r>
            <a:endParaRPr lang="en-US" dirty="0"/>
          </a:p>
        </p:txBody>
      </p:sp>
      <p:sp>
        <p:nvSpPr>
          <p:cNvPr id="4" name="Text Placeholder 3"/>
          <p:cNvSpPr>
            <a:spLocks noGrp="1"/>
          </p:cNvSpPr>
          <p:nvPr>
            <p:ph type="body" sz="quarter" idx="11"/>
          </p:nvPr>
        </p:nvSpPr>
        <p:spPr/>
        <p:txBody>
          <a:bodyPr/>
          <a:lstStyle/>
          <a:p>
            <a:r>
              <a:rPr lang="en-US" dirty="0" smtClean="0"/>
              <a:t>$ curl </a:t>
            </a:r>
            <a:r>
              <a:rPr lang="en-US" dirty="0" err="1" smtClean="0"/>
              <a:t>localhost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6" name="Slide Number Placeholder 5"/>
          <p:cNvSpPr>
            <a:spLocks noGrp="1"/>
          </p:cNvSpPr>
          <p:nvPr>
            <p:ph type="sldNum" sz="quarter" idx="15"/>
          </p:nvPr>
        </p:nvSpPr>
        <p:spPr/>
        <p:txBody>
          <a:bodyPr/>
          <a:lstStyle/>
          <a:p>
            <a:fld id="{D3C6E21F-9381-4880-84FB-1E73165A9E9D}" type="slidenum">
              <a:rPr lang="en-US" smtClean="0"/>
              <a:pPr/>
              <a:t>38</a:t>
            </a:fld>
            <a:endParaRPr lang="en-US" dirty="0"/>
          </a:p>
        </p:txBody>
      </p:sp>
    </p:spTree>
    <p:extLst>
      <p:ext uri="{BB962C8B-B14F-4D97-AF65-F5344CB8AC3E}">
        <p14:creationId xmlns:p14="http://schemas.microsoft.com/office/powerpoint/2010/main" val="318155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39</a:t>
            </a:fld>
            <a:endParaRPr lang="en-US" dirty="0"/>
          </a:p>
        </p:txBody>
      </p:sp>
      <p:sp>
        <p:nvSpPr>
          <p:cNvPr id="10" name="Title 1"/>
          <p:cNvSpPr>
            <a:spLocks noGrp="1"/>
          </p:cNvSpPr>
          <p:nvPr>
            <p:ph type="ctrTitle"/>
          </p:nvPr>
        </p:nvSpPr>
        <p:spPr>
          <a:xfrm>
            <a:off x="3013752" y="2496327"/>
            <a:ext cx="10972800" cy="852712"/>
          </a:xfrm>
        </p:spPr>
        <p:txBody>
          <a:bodyPr>
            <a:normAutofit fontScale="90000"/>
          </a:bodyPr>
          <a:lstStyle/>
          <a:p>
            <a:r>
              <a:rPr lang="en-US" dirty="0" smtClean="0"/>
              <a:t>Lab: Commit Your Work</a:t>
            </a:r>
            <a:endParaRPr lang="en-US" dirty="0"/>
          </a:p>
        </p:txBody>
      </p:sp>
      <p:sp>
        <p:nvSpPr>
          <p:cNvPr id="11" name="Subtitle 2"/>
          <p:cNvSpPr>
            <a:spLocks noGrp="1"/>
          </p:cNvSpPr>
          <p:nvPr>
            <p:ph type="subTitle" idx="1"/>
          </p:nvPr>
        </p:nvSpPr>
        <p:spPr>
          <a:xfrm>
            <a:off x="3013753" y="3505071"/>
            <a:ext cx="10974132" cy="2544287"/>
          </a:xfrm>
        </p:spPr>
        <p:txBody>
          <a:bodyPr/>
          <a:lstStyle/>
          <a:p>
            <a:r>
              <a:rPr lang="en-US" dirty="0" smtClean="0">
                <a:latin typeface="Inconsolata" panose="020B0609030003000000" pitchFamily="49" charset="0"/>
              </a:rPr>
              <a:t>$ cd apache</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t>
            </a:r>
            <a:r>
              <a:rPr lang="en-US" dirty="0" err="1" smtClean="0">
                <a:latin typeface="Inconsolata" panose="020B0609030003000000" pitchFamily="49" charset="0"/>
              </a:rPr>
              <a:t>init</a:t>
            </a:r>
            <a:r>
              <a:rPr lang="en-US" dirty="0" smtClean="0">
                <a:latin typeface="Inconsolata" panose="020B0609030003000000" pitchFamily="49" charset="0"/>
              </a:rPr>
              <a:t>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add .</a:t>
            </a:r>
          </a:p>
          <a:p>
            <a:r>
              <a:rPr lang="en-US" dirty="0" smtClean="0">
                <a:latin typeface="Inconsolata" panose="020B0609030003000000" pitchFamily="49" charset="0"/>
              </a:rPr>
              <a:t>$ </a:t>
            </a:r>
            <a:r>
              <a:rPr lang="en-US" dirty="0" err="1" smtClean="0">
                <a:latin typeface="Inconsolata" panose="020B0609030003000000" pitchFamily="49" charset="0"/>
              </a:rPr>
              <a:t>git</a:t>
            </a:r>
            <a:r>
              <a:rPr lang="en-US" dirty="0" smtClean="0">
                <a:latin typeface="Inconsolata" panose="020B0609030003000000" pitchFamily="49" charset="0"/>
              </a:rPr>
              <a:t> commit -m "Initial Apache Cookbook"</a:t>
            </a:r>
            <a:endParaRPr lang="en-US" dirty="0">
              <a:latin typeface="Inconsolata" panose="020B0609030003000000" pitchFamily="49" charset="0"/>
            </a:endParaRPr>
          </a:p>
        </p:txBody>
      </p:sp>
    </p:spTree>
    <p:extLst>
      <p:ext uri="{BB962C8B-B14F-4D97-AF65-F5344CB8AC3E}">
        <p14:creationId xmlns:p14="http://schemas.microsoft.com/office/powerpoint/2010/main" val="267687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rgbClr val="F0F0F0"/>
            </a:gs>
            <a:gs pos="100000">
              <a:schemeClr val="bg2"/>
            </a:gs>
          </a:gsLst>
          <a:lin ang="5400000" scaled="1"/>
        </a:grad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smtClean="0"/>
              <a:t>Collaboration and Version Control</a:t>
            </a:r>
            <a:endParaRPr lang="en-US" dirty="0"/>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4</a:t>
            </a:fld>
            <a:endParaRPr lang="en-US" dirty="0"/>
          </a:p>
        </p:txBody>
      </p:sp>
      <p:grpSp>
        <p:nvGrpSpPr>
          <p:cNvPr id="10" name="Group 9"/>
          <p:cNvGrpSpPr/>
          <p:nvPr/>
        </p:nvGrpSpPr>
        <p:grpSpPr>
          <a:xfrm>
            <a:off x="1196985" y="2408717"/>
            <a:ext cx="3016222" cy="2948854"/>
            <a:chOff x="1196985" y="2408717"/>
            <a:chExt cx="3016222" cy="2948854"/>
          </a:xfrm>
        </p:grpSpPr>
        <p:sp>
          <p:nvSpPr>
            <p:cNvPr id="9" name="Cloud 8"/>
            <p:cNvSpPr/>
            <p:nvPr/>
          </p:nvSpPr>
          <p:spPr bwMode="auto">
            <a:xfrm rot="20071663">
              <a:off x="1196985" y="2408717"/>
              <a:ext cx="2700514" cy="1780990"/>
            </a:xfrm>
            <a:prstGeom prst="cloud">
              <a:avLst/>
            </a:prstGeom>
            <a:ln>
              <a:headEnd type="none" w="med" len="med"/>
              <a:tailEnd type="none" w="med" len="med"/>
            </a:ln>
          </p:spPr>
          <p:style>
            <a:lnRef idx="0">
              <a:schemeClr val="accent4"/>
            </a:lnRef>
            <a:fillRef idx="3">
              <a:schemeClr val="accent4"/>
            </a:fillRef>
            <a:effectRef idx="3">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pic>
          <p:nvPicPr>
            <p:cNvPr id="8" name="Picture 7" descr="Ser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62619" y="3106983"/>
              <a:ext cx="2250588" cy="2250588"/>
            </a:xfrm>
            <a:prstGeom prst="rect">
              <a:avLst/>
            </a:prstGeom>
          </p:spPr>
        </p:pic>
      </p:grpSp>
      <p:sp>
        <p:nvSpPr>
          <p:cNvPr id="17" name="Rectangle 16"/>
          <p:cNvSpPr/>
          <p:nvPr/>
        </p:nvSpPr>
        <p:spPr>
          <a:xfrm>
            <a:off x="106298" y="2183362"/>
            <a:ext cx="6379947" cy="923330"/>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54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Central Repository</a:t>
            </a:r>
            <a:endParaRPr lang="en-US" sz="54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nvGrpSpPr>
          <p:cNvPr id="26" name="Group 25"/>
          <p:cNvGrpSpPr/>
          <p:nvPr/>
        </p:nvGrpSpPr>
        <p:grpSpPr>
          <a:xfrm>
            <a:off x="10242466" y="1863422"/>
            <a:ext cx="2557110" cy="2443952"/>
            <a:chOff x="10709582" y="1600653"/>
            <a:chExt cx="2557110" cy="2443952"/>
          </a:xfrm>
        </p:grpSpPr>
        <p:pic>
          <p:nvPicPr>
            <p:cNvPr id="13" name="Picture 12" descr="14747744_l.jpg"/>
            <p:cNvPicPr>
              <a:picLocks noChangeAspect="1"/>
            </p:cNvPicPr>
            <p:nvPr/>
          </p:nvPicPr>
          <p:blipFill>
            <a:blip r:embed="rId4">
              <a:duotone>
                <a:prstClr val="black"/>
                <a:srgbClr val="0E23FF">
                  <a:tint val="45000"/>
                  <a:satMod val="400000"/>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0795896" y="1600653"/>
              <a:ext cx="1918417" cy="2224032"/>
            </a:xfrm>
            <a:prstGeom prst="rect">
              <a:avLst/>
            </a:prstGeom>
          </p:spPr>
        </p:pic>
        <p:sp>
          <p:nvSpPr>
            <p:cNvPr id="18" name="Rectangle 17"/>
            <p:cNvSpPr/>
            <p:nvPr/>
          </p:nvSpPr>
          <p:spPr>
            <a:xfrm>
              <a:off x="10709582" y="3459829"/>
              <a:ext cx="2557110"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A</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30" name="Group 29"/>
          <p:cNvGrpSpPr/>
          <p:nvPr/>
        </p:nvGrpSpPr>
        <p:grpSpPr>
          <a:xfrm>
            <a:off x="13492986" y="3431856"/>
            <a:ext cx="2579352" cy="2458550"/>
            <a:chOff x="13492986" y="3431856"/>
            <a:chExt cx="2579352" cy="2458550"/>
          </a:xfrm>
        </p:grpSpPr>
        <p:pic>
          <p:nvPicPr>
            <p:cNvPr id="15" name="Picture 14" descr="14747744_l.jpg"/>
            <p:cNvPicPr>
              <a:picLocks noChangeAspect="1"/>
            </p:cNvPicPr>
            <p:nvPr/>
          </p:nvPicPr>
          <p:blipFill>
            <a:blip r:embed="rId4">
              <a:duotone>
                <a:prstClr val="black"/>
                <a:srgbClr val="FF221D">
                  <a:tint val="45000"/>
                  <a:satMod val="400000"/>
                </a:srgbClr>
              </a:duotone>
              <a:extLst>
                <a:ext uri="{BEBA8EAE-BF5A-486C-A8C5-ECC9F3942E4B}">
                  <a14:imgProps xmlns:a14="http://schemas.microsoft.com/office/drawing/2010/main">
                    <a14:imgLayer r:embed="rId5">
                      <a14:imgEffect>
                        <a14:backgroundRemoval t="0" b="100000" l="0" r="99317">
                          <a14:foregroundMark x1="25079" y1="46531" x2="25079" y2="46531"/>
                          <a14:foregroundMark x1="30074" y1="50068" x2="30074" y2="50068"/>
                          <a14:backgroundMark x1="29180" y1="53197" x2="29180" y2="53197"/>
                        </a14:backgroundRemoval>
                      </a14:imgEffect>
                    </a14:imgLayer>
                  </a14:imgProps>
                </a:ext>
                <a:ext uri="{28A0092B-C50C-407E-A947-70E740481C1C}">
                  <a14:useLocalDpi xmlns:a14="http://schemas.microsoft.com/office/drawing/2010/main" val="0"/>
                </a:ext>
              </a:extLst>
            </a:blip>
            <a:stretch>
              <a:fillRect/>
            </a:stretch>
          </p:blipFill>
          <p:spPr>
            <a:xfrm flipH="1">
              <a:off x="13750991" y="3431856"/>
              <a:ext cx="1926588" cy="2233505"/>
            </a:xfrm>
            <a:prstGeom prst="rect">
              <a:avLst/>
            </a:prstGeom>
          </p:spPr>
        </p:pic>
        <p:sp>
          <p:nvSpPr>
            <p:cNvPr id="19" name="Rectangle 18"/>
            <p:cNvSpPr/>
            <p:nvPr/>
          </p:nvSpPr>
          <p:spPr>
            <a:xfrm>
              <a:off x="13492986" y="5305630"/>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B</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grpSp>
        <p:nvGrpSpPr>
          <p:cNvPr id="28" name="Group 27"/>
          <p:cNvGrpSpPr/>
          <p:nvPr/>
        </p:nvGrpSpPr>
        <p:grpSpPr>
          <a:xfrm>
            <a:off x="8523452" y="5496632"/>
            <a:ext cx="2579352" cy="2460314"/>
            <a:chOff x="8640231" y="5044085"/>
            <a:chExt cx="2579352" cy="2460314"/>
          </a:xfrm>
        </p:grpSpPr>
        <p:pic>
          <p:nvPicPr>
            <p:cNvPr id="16" name="Picture 15" descr="14747744_l.jpg"/>
            <p:cNvPicPr>
              <a:picLocks noChangeAspect="1"/>
            </p:cNvPicPr>
            <p:nvPr/>
          </p:nvPicPr>
          <p:blipFill>
            <a:blip r:embed="rId6">
              <a:duotone>
                <a:prstClr val="black"/>
                <a:srgbClr val="2EFF20">
                  <a:tint val="45000"/>
                  <a:satMod val="400000"/>
                </a:srgbClr>
              </a:duotone>
              <a:extLst>
                <a:ext uri="{BEBA8EAE-BF5A-486C-A8C5-ECC9F3942E4B}">
                  <a14:imgProps xmlns:a14="http://schemas.microsoft.com/office/drawing/2010/main">
                    <a14:imgLayer r:embed="rId7">
                      <a14:imgEffect>
                        <a14:backgroundRemoval t="0" b="100000" l="0" r="99317">
                          <a14:foregroundMark x1="25079" y1="46531" x2="25079" y2="46531"/>
                          <a14:foregroundMark x1="30074" y1="50068" x2="30074" y2="50068"/>
                          <a14:backgroundMark x1="29180" y1="53197" x2="29180" y2="53197"/>
                        </a14:backgroundRemoval>
                      </a14:imgEffect>
                      <a14:imgEffect>
                        <a14:saturation sat="66000"/>
                      </a14:imgEffect>
                    </a14:imgLayer>
                  </a14:imgProps>
                </a:ext>
                <a:ext uri="{28A0092B-C50C-407E-A947-70E740481C1C}">
                  <a14:useLocalDpi xmlns:a14="http://schemas.microsoft.com/office/drawing/2010/main" val="0"/>
                </a:ext>
              </a:extLst>
            </a:blip>
            <a:stretch>
              <a:fillRect/>
            </a:stretch>
          </p:blipFill>
          <p:spPr>
            <a:xfrm flipH="1">
              <a:off x="8721324" y="5044085"/>
              <a:ext cx="1926588" cy="2233505"/>
            </a:xfrm>
            <a:prstGeom prst="rect">
              <a:avLst/>
            </a:prstGeom>
          </p:spPr>
        </p:pic>
        <p:sp>
          <p:nvSpPr>
            <p:cNvPr id="20" name="Rectangle 19"/>
            <p:cNvSpPr/>
            <p:nvPr/>
          </p:nvSpPr>
          <p:spPr>
            <a:xfrm>
              <a:off x="8640231" y="6919623"/>
              <a:ext cx="2579352" cy="584776"/>
            </a:xfrm>
            <a:prstGeom prst="rect">
              <a:avLst/>
            </a:prstGeom>
            <a:noFill/>
          </p:spPr>
          <p:txBody>
            <a:bodyPr wrap="none" lIns="91440" tIns="45720" rIns="91440" bIns="45720">
              <a:spAutoFit/>
              <a:scene3d>
                <a:camera prst="orthographicFront"/>
                <a:lightRig rig="threePt" dir="t"/>
              </a:scene3d>
              <a:sp3d extrusionH="57150">
                <a:bevelT w="82550" h="38100" prst="coolSlant"/>
              </a:sp3d>
            </a:bodyPr>
            <a:lstStyle/>
            <a:p>
              <a:pPr algn="ctr"/>
              <a:r>
                <a:rPr lang="en-US" sz="3200" b="1" dirty="0" smtClean="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rPr>
                <a:t>Developer C</a:t>
              </a:r>
              <a:endParaRPr lang="en-US" sz="3200" b="1" dirty="0">
                <a:ln w="10541" cmpd="sng">
                  <a:solidFill>
                    <a:srgbClr val="7D7D7D">
                      <a:tint val="100000"/>
                      <a:shade val="100000"/>
                      <a:satMod val="110000"/>
                    </a:srgbClr>
                  </a:solidFill>
                  <a:prstDash val="solid"/>
                </a:ln>
                <a:gradFill>
                  <a:gsLst>
                    <a:gs pos="0">
                      <a:srgbClr val="FFFFFF">
                        <a:tint val="40000"/>
                        <a:satMod val="250000"/>
                      </a:srgbClr>
                    </a:gs>
                    <a:gs pos="9000">
                      <a:srgbClr val="FFFFFF">
                        <a:tint val="52000"/>
                        <a:satMod val="300000"/>
                      </a:srgbClr>
                    </a:gs>
                    <a:gs pos="50000">
                      <a:srgbClr val="FFFFFF">
                        <a:shade val="20000"/>
                        <a:satMod val="300000"/>
                      </a:srgbClr>
                    </a:gs>
                    <a:gs pos="79000">
                      <a:srgbClr val="FFFFFF">
                        <a:tint val="52000"/>
                        <a:satMod val="300000"/>
                      </a:srgbClr>
                    </a:gs>
                    <a:gs pos="100000">
                      <a:srgbClr val="FFFFFF">
                        <a:tint val="40000"/>
                        <a:satMod val="250000"/>
                      </a:srgbClr>
                    </a:gs>
                  </a:gsLst>
                  <a:lin ang="5400000"/>
                </a:gradFill>
              </a:endParaRPr>
            </a:p>
          </p:txBody>
        </p:sp>
      </p:grpSp>
      <p:sp>
        <p:nvSpPr>
          <p:cNvPr id="25" name="Striped Right Arrow 24"/>
          <p:cNvSpPr/>
          <p:nvPr/>
        </p:nvSpPr>
        <p:spPr bwMode="auto">
          <a:xfrm rot="21448844" flipH="1">
            <a:off x="4142856" y="3419779"/>
            <a:ext cx="6986926"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9" name="Striped Right Arrow 28"/>
          <p:cNvSpPr/>
          <p:nvPr/>
        </p:nvSpPr>
        <p:spPr bwMode="auto">
          <a:xfrm rot="282499" flipH="1">
            <a:off x="4365770" y="4684994"/>
            <a:ext cx="9945017" cy="274320"/>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27" name="Striped Right Arrow 26"/>
          <p:cNvSpPr/>
          <p:nvPr/>
        </p:nvSpPr>
        <p:spPr bwMode="auto">
          <a:xfrm rot="1373604" flipH="1">
            <a:off x="3987505" y="5755372"/>
            <a:ext cx="5114842" cy="271514"/>
          </a:xfrm>
          <a:prstGeom prst="stripedRightArrow">
            <a:avLst/>
          </a:prstGeom>
          <a:ln>
            <a:headEnd type="none" w="med" len="med"/>
            <a:tailEnd type="none" w="med" len="med"/>
          </a:ln>
        </p:spPr>
        <p:style>
          <a:lnRef idx="0">
            <a:schemeClr val="accent3"/>
          </a:lnRef>
          <a:fillRef idx="3">
            <a:schemeClr val="accent3"/>
          </a:fillRef>
          <a:effectRef idx="3">
            <a:schemeClr val="accent3"/>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nvGrpSpPr>
          <p:cNvPr id="33" name="Group 32"/>
          <p:cNvGrpSpPr/>
          <p:nvPr/>
        </p:nvGrpSpPr>
        <p:grpSpPr>
          <a:xfrm>
            <a:off x="420501" y="4708913"/>
            <a:ext cx="3885723" cy="3086571"/>
            <a:chOff x="-192588" y="4431545"/>
            <a:chExt cx="5097306" cy="3738024"/>
          </a:xfrm>
        </p:grpSpPr>
        <p:pic>
          <p:nvPicPr>
            <p:cNvPr id="31" name="Picture 30" descr="Readme 2.jpg"/>
            <p:cNvPicPr>
              <a:picLocks noChangeAspect="1"/>
            </p:cNvPicPr>
            <p:nvPr/>
          </p:nvPicPr>
          <p:blipFill>
            <a:blip r:embed="rId8">
              <a:duotone>
                <a:schemeClr val="accent4">
                  <a:shade val="45000"/>
                  <a:satMod val="135000"/>
                </a:schemeClr>
                <a:prstClr val="white"/>
              </a:duotone>
              <a:extLst>
                <a:ext uri="{BEBA8EAE-BF5A-486C-A8C5-ECC9F3942E4B}">
                  <a14:imgProps xmlns:a14="http://schemas.microsoft.com/office/drawing/2010/main">
                    <a14:imgLayer r:embed="rId9">
                      <a14:imgEffect>
                        <a14:backgroundRemoval t="0" b="99773" l="0" r="98667"/>
                      </a14:imgEffect>
                      <a14:imgEffect>
                        <a14:saturation sat="33000"/>
                      </a14:imgEffect>
                    </a14:imgLayer>
                  </a14:imgProps>
                </a:ext>
                <a:ext uri="{28A0092B-C50C-407E-A947-70E740481C1C}">
                  <a14:useLocalDpi xmlns:a14="http://schemas.microsoft.com/office/drawing/2010/main" val="0"/>
                </a:ext>
              </a:extLst>
            </a:blip>
            <a:stretch>
              <a:fillRect/>
            </a:stretch>
          </p:blipFill>
          <p:spPr>
            <a:xfrm rot="1205519">
              <a:off x="-192588" y="4431545"/>
              <a:ext cx="5097306" cy="3738024"/>
            </a:xfrm>
            <a:prstGeom prst="rect">
              <a:avLst/>
            </a:prstGeom>
          </p:spPr>
        </p:pic>
        <p:sp>
          <p:nvSpPr>
            <p:cNvPr id="32" name="TextBox 31"/>
            <p:cNvSpPr txBox="1"/>
            <p:nvPr/>
          </p:nvSpPr>
          <p:spPr bwMode="white">
            <a:xfrm rot="1261438">
              <a:off x="1342958" y="5445160"/>
              <a:ext cx="2145814" cy="1503624"/>
            </a:xfrm>
            <a:prstGeom prst="rect">
              <a:avLst/>
            </a:prstGeom>
          </p:spPr>
          <p:txBody>
            <a:bodyPr vert="horz" wrap="square" lIns="91440" tIns="91440" rIns="91440" bIns="91440" rtlCol="0">
              <a:normAutofit fontScale="85000" lnSpcReduction="20000"/>
            </a:bodyPr>
            <a:lstStyle/>
            <a:p>
              <a:r>
                <a:rPr lang="en-US" dirty="0" smtClean="0"/>
                <a:t>Readme to find out what the heck is going on.</a:t>
              </a:r>
            </a:p>
          </p:txBody>
        </p:sp>
      </p:grpSp>
      <p:sp>
        <p:nvSpPr>
          <p:cNvPr id="34" name="TextBox 33"/>
          <p:cNvSpPr txBox="1"/>
          <p:nvPr/>
        </p:nvSpPr>
        <p:spPr bwMode="white">
          <a:xfrm>
            <a:off x="6612611" y="3299212"/>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1</a:t>
            </a:r>
          </a:p>
        </p:txBody>
      </p:sp>
      <p:sp>
        <p:nvSpPr>
          <p:cNvPr id="35" name="TextBox 34"/>
          <p:cNvSpPr txBox="1"/>
          <p:nvPr/>
        </p:nvSpPr>
        <p:spPr bwMode="white">
          <a:xfrm rot="424987">
            <a:off x="8312332" y="4488090"/>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2</a:t>
            </a:r>
          </a:p>
        </p:txBody>
      </p:sp>
      <p:sp>
        <p:nvSpPr>
          <p:cNvPr id="36" name="TextBox 35"/>
          <p:cNvSpPr txBox="1"/>
          <p:nvPr/>
        </p:nvSpPr>
        <p:spPr bwMode="white">
          <a:xfrm rot="1295164">
            <a:off x="5713999" y="5524568"/>
            <a:ext cx="1430542" cy="525538"/>
          </a:xfrm>
          <a:prstGeom prst="rect">
            <a:avLst/>
          </a:prstGeom>
        </p:spPr>
        <p:style>
          <a:lnRef idx="0">
            <a:schemeClr val="accent3"/>
          </a:lnRef>
          <a:fillRef idx="3">
            <a:schemeClr val="accent3"/>
          </a:fillRef>
          <a:effectRef idx="3">
            <a:schemeClr val="accent3"/>
          </a:effectRef>
          <a:fontRef idx="minor">
            <a:schemeClr val="lt1"/>
          </a:fontRef>
        </p:style>
        <p:txBody>
          <a:bodyPr vert="horz" wrap="square" lIns="91440" tIns="91440" rIns="91440" bIns="91440" rtlCol="0">
            <a:normAutofit fontScale="92500"/>
          </a:bodyPr>
          <a:lstStyle/>
          <a:p>
            <a:pPr algn="ctr"/>
            <a:r>
              <a:rPr lang="en-US" dirty="0" smtClean="0"/>
              <a:t> Version 3</a:t>
            </a:r>
          </a:p>
        </p:txBody>
      </p:sp>
    </p:spTree>
    <p:extLst>
      <p:ext uri="{BB962C8B-B14F-4D97-AF65-F5344CB8AC3E}">
        <p14:creationId xmlns:p14="http://schemas.microsoft.com/office/powerpoint/2010/main" val="18554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3013753" y="3505071"/>
            <a:ext cx="10974132" cy="4547131"/>
          </a:xfrm>
        </p:spPr>
        <p:txBody>
          <a:bodyPr>
            <a:normAutofit/>
          </a:bodyPr>
          <a:lstStyle/>
          <a:p>
            <a:r>
              <a:rPr lang="en-US" dirty="0"/>
              <a:t>What questions can </a:t>
            </a:r>
            <a:r>
              <a:rPr lang="en-US" dirty="0" smtClean="0"/>
              <a:t>we </a:t>
            </a:r>
            <a:r>
              <a:rPr lang="en-US" dirty="0"/>
              <a:t>answer for you? </a:t>
            </a:r>
          </a:p>
          <a:p>
            <a:pPr marL="609585" indent="-609585">
              <a:buFont typeface="Arial"/>
              <a:buChar char="•"/>
            </a:pPr>
            <a:endParaRPr lang="en-US" dirty="0" smtClean="0"/>
          </a:p>
          <a:p>
            <a:pPr marL="609585" indent="-609585">
              <a:buFont typeface="Arial"/>
              <a:buChar char="•"/>
            </a:pPr>
            <a:r>
              <a:rPr lang="en-US" dirty="0"/>
              <a:t>C</a:t>
            </a:r>
            <a:r>
              <a:rPr lang="en-US" dirty="0" smtClean="0"/>
              <a:t>ookbooks</a:t>
            </a:r>
          </a:p>
          <a:p>
            <a:pPr marL="609585" indent="-609585">
              <a:buFont typeface="Arial"/>
              <a:buChar char="•"/>
            </a:pPr>
            <a:r>
              <a:rPr lang="en-US" dirty="0"/>
              <a:t>V</a:t>
            </a:r>
            <a:r>
              <a:rPr lang="en-US" dirty="0" smtClean="0"/>
              <a:t>ersions</a:t>
            </a:r>
          </a:p>
          <a:p>
            <a:pPr marL="609585" indent="-609585">
              <a:buFont typeface="Arial"/>
              <a:buChar char="•"/>
            </a:pPr>
            <a:r>
              <a:rPr lang="en-US" dirty="0"/>
              <a:t>V</a:t>
            </a:r>
            <a:r>
              <a:rPr lang="en-US" dirty="0" smtClean="0"/>
              <a:t>ersion control</a:t>
            </a:r>
          </a:p>
        </p:txBody>
      </p:sp>
      <p:sp>
        <p:nvSpPr>
          <p:cNvPr id="4" name="Footer Placeholder 3"/>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40</a:t>
            </a:fld>
            <a:endParaRPr lang="en-US" dirty="0"/>
          </a:p>
        </p:txBody>
      </p:sp>
    </p:spTree>
    <p:extLst>
      <p:ext uri="{BB962C8B-B14F-4D97-AF65-F5344CB8AC3E}">
        <p14:creationId xmlns:p14="http://schemas.microsoft.com/office/powerpoint/2010/main" val="28168122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smtClean="0">
                <a:solidFill>
                  <a:srgbClr val="7D868C"/>
                </a:solidFill>
              </a:rPr>
              <a:t>©2015 Chef Software Inc</a:t>
            </a:r>
            <a:r>
              <a:rPr lang="en-US" smtClean="0"/>
              <a:t>.</a:t>
            </a:r>
            <a:endParaRPr lang="en-US" dirty="0"/>
          </a:p>
        </p:txBody>
      </p:sp>
    </p:spTree>
    <p:extLst>
      <p:ext uri="{BB962C8B-B14F-4D97-AF65-F5344CB8AC3E}">
        <p14:creationId xmlns:p14="http://schemas.microsoft.com/office/powerpoint/2010/main" val="201153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Versioning Pros and Cons</a:t>
            </a:r>
            <a:endParaRPr lang="en-US" dirty="0"/>
          </a:p>
        </p:txBody>
      </p:sp>
      <p:sp>
        <p:nvSpPr>
          <p:cNvPr id="4" name="Text Placeholder 3"/>
          <p:cNvSpPr>
            <a:spLocks noGrp="1"/>
          </p:cNvSpPr>
          <p:nvPr>
            <p:ph sz="quarter" idx="10"/>
          </p:nvPr>
        </p:nvSpPr>
        <p:spPr>
          <a:xfrm>
            <a:off x="619277" y="1348277"/>
            <a:ext cx="14925492" cy="3410817"/>
          </a:xfrm>
        </p:spPr>
        <p:txBody>
          <a:bodyPr/>
          <a:lstStyle/>
          <a:p>
            <a:r>
              <a:rPr lang="en-US" dirty="0" smtClean="0"/>
              <a:t>$ </a:t>
            </a:r>
            <a:r>
              <a:rPr lang="en-US" dirty="0" err="1" smtClean="0"/>
              <a:t>cp</a:t>
            </a:r>
            <a:r>
              <a:rPr lang="en-US" dirty="0" smtClean="0"/>
              <a:t> </a:t>
            </a:r>
            <a:r>
              <a:rPr lang="en-US" dirty="0" err="1" smtClean="0"/>
              <a:t>setup.rb</a:t>
            </a:r>
            <a:r>
              <a:rPr lang="en-US" dirty="0" smtClean="0"/>
              <a:t> </a:t>
            </a:r>
            <a:r>
              <a:rPr lang="en-US" dirty="0" err="1" smtClean="0"/>
              <a:t>setup.rb.bak</a:t>
            </a:r>
            <a:endParaRPr lang="en-US" dirty="0" smtClean="0"/>
          </a:p>
          <a:p>
            <a:r>
              <a:rPr lang="en-US" dirty="0" smtClean="0"/>
              <a:t>or</a:t>
            </a:r>
            <a:endParaRPr lang="en-US" dirty="0"/>
          </a:p>
          <a:p>
            <a:r>
              <a:rPr lang="en-US" dirty="0"/>
              <a:t>$ </a:t>
            </a:r>
            <a:r>
              <a:rPr lang="en-US" dirty="0" err="1"/>
              <a:t>cp</a:t>
            </a:r>
            <a:r>
              <a:rPr lang="en-US" dirty="0"/>
              <a:t> foo{,.`date +%</a:t>
            </a:r>
            <a:r>
              <a:rPr lang="en-US" dirty="0" err="1"/>
              <a:t>Y%m%d%H%M</a:t>
            </a:r>
            <a:r>
              <a:rPr lang="en-US" dirty="0"/>
              <a:t>`}</a:t>
            </a:r>
          </a:p>
          <a:p>
            <a:r>
              <a:rPr lang="en-US" dirty="0" smtClean="0"/>
              <a:t>or</a:t>
            </a:r>
          </a:p>
          <a:p>
            <a:r>
              <a:rPr lang="en-US" dirty="0"/>
              <a:t>$ </a:t>
            </a:r>
            <a:r>
              <a:rPr lang="en-US" dirty="0" err="1"/>
              <a:t>cp</a:t>
            </a:r>
            <a:r>
              <a:rPr lang="en-US" dirty="0"/>
              <a:t> foo{,.`date +%</a:t>
            </a:r>
            <a:r>
              <a:rPr lang="en-US" dirty="0" err="1"/>
              <a:t>Y%m%d%H%M</a:t>
            </a:r>
            <a:r>
              <a:rPr lang="en-US" dirty="0"/>
              <a:t>`-`$USER`}</a:t>
            </a:r>
          </a:p>
          <a:p>
            <a:endParaRPr lang="en-US" dirty="0" smtClean="0"/>
          </a:p>
        </p:txBody>
      </p:sp>
      <p:sp>
        <p:nvSpPr>
          <p:cNvPr id="5" name="Content Placeholder 4"/>
          <p:cNvSpPr>
            <a:spLocks noGrp="1"/>
          </p:cNvSpPr>
          <p:nvPr>
            <p:ph sz="quarter" idx="12"/>
          </p:nvPr>
        </p:nvSpPr>
        <p:spPr/>
        <p:txBody>
          <a:bodyPr/>
          <a:lstStyle/>
          <a:p>
            <a:r>
              <a:rPr lang="en-US" dirty="0" smtClean="0"/>
              <a:t>Saving a copy of the original file as another filename.</a:t>
            </a:r>
            <a:endParaRPr lang="en-US" dirty="0"/>
          </a:p>
        </p:txBody>
      </p:sp>
      <p:sp>
        <p:nvSpPr>
          <p:cNvPr id="7" name="Footer Placeholder 6"/>
          <p:cNvSpPr>
            <a:spLocks noGrp="1"/>
          </p:cNvSpPr>
          <p:nvPr>
            <p:ph type="ftr" sz="quarter" idx="13"/>
          </p:nvPr>
        </p:nvSpPr>
        <p:spPr/>
        <p:txBody>
          <a:bodyPr/>
          <a:lstStyle/>
          <a:p>
            <a:pPr algn="l"/>
            <a:r>
              <a:rPr lang="en-US" smtClean="0">
                <a:solidFill>
                  <a:srgbClr val="7D868C"/>
                </a:solidFill>
              </a:rPr>
              <a:t>©2015 Chef Software Inc</a:t>
            </a:r>
            <a:r>
              <a:rPr lang="en-US" smtClean="0"/>
              <a:t>.</a:t>
            </a:r>
            <a:endParaRPr lang="en-US" dirty="0"/>
          </a:p>
        </p:txBody>
      </p:sp>
      <p:sp>
        <p:nvSpPr>
          <p:cNvPr id="8" name="Slide Number Placeholder 7"/>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379521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Git Version Control</a:t>
            </a:r>
            <a:endParaRPr lang="en-US" dirty="0"/>
          </a:p>
        </p:txBody>
      </p:sp>
      <p:sp>
        <p:nvSpPr>
          <p:cNvPr id="4" name="Slide Number Placeholder 3"/>
          <p:cNvSpPr>
            <a:spLocks noGrp="1"/>
          </p:cNvSpPr>
          <p:nvPr>
            <p:ph type="sldNum" sz="quarter" idx="11"/>
          </p:nvPr>
        </p:nvSpPr>
        <p:spPr/>
        <p:txBody>
          <a:bodyPr/>
          <a:lstStyle/>
          <a:p>
            <a:fld id="{D3C6E21F-9381-4880-84FB-1E73165A9E9D}" type="slidenum">
              <a:rPr lang="en-US" smtClean="0"/>
              <a:pPr/>
              <a:t>6</a:t>
            </a:fld>
            <a:endParaRPr lang="en-US" dirty="0"/>
          </a:p>
        </p:txBody>
      </p:sp>
      <p:sp>
        <p:nvSpPr>
          <p:cNvPr id="17" name="Text Placeholder 4"/>
          <p:cNvSpPr>
            <a:spLocks noGrp="1"/>
          </p:cNvSpPr>
          <p:nvPr>
            <p:ph type="body" sz="quarter" idx="12"/>
          </p:nvPr>
        </p:nvSpPr>
        <p:spPr>
          <a:xfrm>
            <a:off x="677333" y="1396503"/>
            <a:ext cx="14898624" cy="6018636"/>
          </a:xfrm>
        </p:spPr>
        <p:txBody>
          <a:bodyPr/>
          <a:lstStyle>
            <a:lvl1pPr>
              <a:defRPr baseline="0">
                <a:solidFill>
                  <a:schemeClr val="accent3">
                    <a:lumMod val="50000"/>
                  </a:schemeClr>
                </a:solidFill>
              </a:defRPr>
            </a:lvl1pPr>
            <a:lvl2pPr>
              <a:defRPr baseline="0">
                <a:solidFill>
                  <a:schemeClr val="accent3">
                    <a:lumMod val="50000"/>
                  </a:schemeClr>
                </a:solidFill>
              </a:defRPr>
            </a:lvl2pPr>
            <a:lvl3pPr>
              <a:defRPr baseline="0">
                <a:solidFill>
                  <a:schemeClr val="accent3">
                    <a:lumMod val="50000"/>
                  </a:schemeClr>
                </a:solidFill>
              </a:defRPr>
            </a:lvl3pPr>
            <a:lvl4pPr>
              <a:defRPr baseline="0">
                <a:solidFill>
                  <a:schemeClr val="accent3">
                    <a:lumMod val="50000"/>
                  </a:schemeClr>
                </a:solidFill>
              </a:defRPr>
            </a:lvl4pPr>
            <a:lvl5pPr>
              <a:defRPr baseline="0">
                <a:solidFill>
                  <a:schemeClr val="accent3">
                    <a:lumMod val="50000"/>
                  </a:schemeClr>
                </a:solidFill>
              </a:defRPr>
            </a:lvl5pPr>
          </a:lstStyle>
          <a:p>
            <a:r>
              <a:rPr lang="en-US" sz="3200" b="1" dirty="0"/>
              <a:t>git</a:t>
            </a:r>
            <a:r>
              <a:rPr lang="en-US" sz="3200" dirty="0"/>
              <a:t> is a distributed revision control system with an emphasis on speed, data integrity, and support for distributed, non-linear workflows. </a:t>
            </a:r>
          </a:p>
          <a:p>
            <a:endParaRPr lang="en-US" sz="3200" dirty="0"/>
          </a:p>
          <a:p>
            <a:r>
              <a:rPr lang="en-US" sz="3200" dirty="0"/>
              <a:t>We will be using </a:t>
            </a:r>
            <a:r>
              <a:rPr lang="en-US" sz="3200" b="1" dirty="0"/>
              <a:t>git</a:t>
            </a:r>
            <a:r>
              <a:rPr lang="en-US" sz="3200" dirty="0"/>
              <a:t> throughout the rest of this course.</a:t>
            </a:r>
          </a:p>
          <a:p>
            <a:endParaRPr lang="en-US" sz="3200" dirty="0"/>
          </a:p>
          <a:p>
            <a:endParaRPr lang="en-US" sz="3200" dirty="0"/>
          </a:p>
          <a:p>
            <a:endParaRPr lang="en-US" sz="3200" dirty="0"/>
          </a:p>
          <a:p>
            <a:pPr lvl="1"/>
            <a:endParaRPr lang="en-US" dirty="0" smtClean="0"/>
          </a:p>
          <a:p>
            <a:pPr marL="918610" lvl="1" indent="-609585">
              <a:buFont typeface="Arial" panose="020B0604020202020204" pitchFamily="34" charset="0"/>
              <a:buChar char="•"/>
            </a:pPr>
            <a:endParaRPr lang="en-US" dirty="0" smtClean="0"/>
          </a:p>
          <a:p>
            <a:pPr lvl="1"/>
            <a:endParaRPr lang="en-US" dirty="0" smtClean="0"/>
          </a:p>
          <a:p>
            <a:pPr marL="918610" lvl="1" indent="-609585">
              <a:buFont typeface="Arial" panose="020B0604020202020204" pitchFamily="34" charset="0"/>
              <a:buChar char="•"/>
            </a:pPr>
            <a:endParaRPr lang="en-US" dirty="0" smtClean="0"/>
          </a:p>
          <a:p>
            <a:pPr lvl="1"/>
            <a:endParaRPr lang="en-US" dirty="0"/>
          </a:p>
        </p:txBody>
      </p:sp>
      <p:sp>
        <p:nvSpPr>
          <p:cNvPr id="22" name="Footer Placeholder 21"/>
          <p:cNvSpPr>
            <a:spLocks noGrp="1"/>
          </p:cNvSpPr>
          <p:nvPr>
            <p:ph type="ftr" sz="quarter" idx="10"/>
          </p:nvPr>
        </p:nvSpPr>
        <p:spPr/>
        <p:txBody>
          <a:bodyPr/>
          <a:lstStyle/>
          <a:p>
            <a:pPr algn="l"/>
            <a:r>
              <a:rPr lang="en-US" dirty="0" smtClean="0">
                <a:solidFill>
                  <a:srgbClr val="7D868C"/>
                </a:solidFill>
              </a:rPr>
              <a:t>©2015 Chef Software Inc</a:t>
            </a:r>
            <a:r>
              <a:rPr lang="en-US" dirty="0" smtClean="0"/>
              <a:t>.</a:t>
            </a:r>
            <a:endParaRPr lang="en-US" dirty="0"/>
          </a:p>
        </p:txBody>
      </p:sp>
      <p:pic>
        <p:nvPicPr>
          <p:cNvPr id="3" name="Picture 2" descr="Git-Logo-2Colo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04323" y="4138772"/>
            <a:ext cx="9047354" cy="3778016"/>
          </a:xfrm>
          <a:prstGeom prst="rect">
            <a:avLst/>
          </a:prstGeom>
        </p:spPr>
      </p:pic>
    </p:spTree>
    <p:extLst>
      <p:ext uri="{BB962C8B-B14F-4D97-AF65-F5344CB8AC3E}">
        <p14:creationId xmlns:p14="http://schemas.microsoft.com/office/powerpoint/2010/main" val="17983679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Lab: Install </a:t>
            </a:r>
            <a:r>
              <a:rPr lang="en-US" dirty="0" err="1" smtClean="0">
                <a:cs typeface="Inconsolata"/>
              </a:rPr>
              <a:t>git</a:t>
            </a:r>
            <a:endParaRPr lang="en-US" dirty="0">
              <a:cs typeface="Inconsolata"/>
            </a:endParaRPr>
          </a:p>
        </p:txBody>
      </p:sp>
      <p:sp>
        <p:nvSpPr>
          <p:cNvPr id="3" name="Subtitle 2"/>
          <p:cNvSpPr>
            <a:spLocks noGrp="1"/>
          </p:cNvSpPr>
          <p:nvPr>
            <p:ph type="subTitle" idx="1"/>
          </p:nvPr>
        </p:nvSpPr>
        <p:spPr>
          <a:xfrm>
            <a:off x="3013753" y="3506117"/>
            <a:ext cx="10974132" cy="4103803"/>
          </a:xfrm>
        </p:spPr>
        <p:txBody>
          <a:bodyPr/>
          <a:lstStyle/>
          <a:p>
            <a:pPr marL="609585" indent="-609585">
              <a:buFont typeface="Wingdings" charset="2"/>
              <a:buChar char="q"/>
            </a:pPr>
            <a:r>
              <a:rPr lang="en-US" dirty="0" smtClean="0"/>
              <a:t>Add the additional policy to the "</a:t>
            </a:r>
            <a:r>
              <a:rPr lang="en-US" dirty="0" err="1" smtClean="0"/>
              <a:t>setup.rb</a:t>
            </a:r>
            <a:r>
              <a:rPr lang="en-US" dirty="0" smtClean="0"/>
              <a:t>":</a:t>
            </a:r>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pPr marL="609585" indent="-609585">
              <a:buFont typeface="Wingdings" charset="2"/>
              <a:buChar char="q"/>
            </a:pPr>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
        <p:nvSpPr>
          <p:cNvPr id="4" name="Footer Placeholder 3"/>
          <p:cNvSpPr>
            <a:spLocks noGrp="1"/>
          </p:cNvSpPr>
          <p:nvPr>
            <p:ph type="ftr" sz="quarter" idx="10"/>
          </p:nvPr>
        </p:nvSpPr>
        <p:spPr/>
        <p:txBody>
          <a:bodyPr/>
          <a:lstStyle/>
          <a:p>
            <a:pPr algn="l"/>
            <a:r>
              <a:rPr lang="en-US" smtClean="0">
                <a:solidFill>
                  <a:srgbClr val="7D868C"/>
                </a:solidFill>
              </a:rPr>
              <a:t>©2015 Chef Software Inc</a:t>
            </a:r>
            <a:r>
              <a:rPr lang="en-US" smtClean="0"/>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7</a:t>
            </a:fld>
            <a:endParaRPr lang="en-US" dirty="0"/>
          </a:p>
        </p:txBody>
      </p:sp>
    </p:spTree>
    <p:extLst>
      <p:ext uri="{BB962C8B-B14F-4D97-AF65-F5344CB8AC3E}">
        <p14:creationId xmlns:p14="http://schemas.microsoft.com/office/powerpoint/2010/main" val="2742193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Lab: 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92500" lnSpcReduction="10000"/>
          </a:bodyPr>
          <a:lstStyle/>
          <a:p>
            <a:r>
              <a:rPr lang="en-US" dirty="0"/>
              <a:t>package "nano"</a:t>
            </a:r>
          </a:p>
          <a:p>
            <a:r>
              <a:rPr lang="en-US" dirty="0"/>
              <a:t>package "vim"</a:t>
            </a:r>
          </a:p>
          <a:p>
            <a:r>
              <a:rPr lang="en-US" dirty="0"/>
              <a:t>package "emacs"</a:t>
            </a:r>
          </a:p>
          <a:p>
            <a:endParaRPr lang="en-US" dirty="0"/>
          </a:p>
          <a:p>
            <a:r>
              <a:rPr lang="en-US" dirty="0" smtClean="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smtClean="0"/>
              <a:t>end</a:t>
            </a:r>
            <a:endParaRPr lang="en-US" dirty="0"/>
          </a:p>
          <a:p>
            <a:endParaRPr lang="en-US" dirty="0"/>
          </a:p>
          <a:p>
            <a:endParaRPr lang="en-US" dirty="0"/>
          </a:p>
        </p:txBody>
      </p:sp>
      <p:sp>
        <p:nvSpPr>
          <p:cNvPr id="4" name="Text Placeholder 3"/>
          <p:cNvSpPr>
            <a:spLocks noGrp="1"/>
          </p:cNvSpPr>
          <p:nvPr>
            <p:ph type="body" sz="quarter" idx="11"/>
          </p:nvPr>
        </p:nvSpPr>
        <p:spPr/>
        <p:txBody>
          <a:bodyPr>
            <a:noAutofit/>
          </a:bodyPr>
          <a:lstStyle/>
          <a:p>
            <a:r>
              <a:rPr lang="en-US" sz="3733" dirty="0"/>
              <a:t>~/</a:t>
            </a:r>
            <a:r>
              <a:rPr lang="en-US" sz="3733" dirty="0" err="1"/>
              <a:t>setup.rb</a:t>
            </a:r>
            <a:endParaRPr lang="en-US" sz="3733" dirty="0"/>
          </a:p>
        </p:txBody>
      </p:sp>
      <p:sp>
        <p:nvSpPr>
          <p:cNvPr id="6" name="Text Placeholder 5"/>
          <p:cNvSpPr>
            <a:spLocks noGrp="1"/>
          </p:cNvSpPr>
          <p:nvPr>
            <p:ph type="body" sz="quarter" idx="13"/>
          </p:nvPr>
        </p:nvSpPr>
        <p:spPr>
          <a:xfrm>
            <a:off x="1135042" y="5071002"/>
            <a:ext cx="14404273" cy="626533"/>
          </a:xfrm>
        </p:spPr>
        <p:txBody>
          <a:bodyPr/>
          <a:lstStyle/>
          <a:p>
            <a:r>
              <a:rPr lang="en-US" dirty="0" smtClean="0"/>
              <a:t>+</a:t>
            </a:r>
            <a:endParaRPr lang="en-US" dirty="0"/>
          </a:p>
        </p:txBody>
      </p:sp>
      <p:sp>
        <p:nvSpPr>
          <p:cNvPr id="5" name="Footer Placeholder 4"/>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8</a:t>
            </a:fld>
            <a:endParaRPr lang="en-US" dirty="0"/>
          </a:p>
        </p:txBody>
      </p:sp>
    </p:spTree>
    <p:extLst>
      <p:ext uri="{BB962C8B-B14F-4D97-AF65-F5344CB8AC3E}">
        <p14:creationId xmlns:p14="http://schemas.microsoft.com/office/powerpoint/2010/main" val="1296358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Re-apply </a:t>
            </a:r>
            <a:r>
              <a:rPr lang="en-US" dirty="0" smtClean="0"/>
              <a:t>the Setup </a:t>
            </a:r>
            <a:r>
              <a:rPr lang="en-US" dirty="0"/>
              <a:t>R</a:t>
            </a:r>
            <a:r>
              <a:rPr lang="en-US" dirty="0" smtClean="0"/>
              <a:t>ecipe</a:t>
            </a:r>
            <a:endParaRPr lang="en-US" dirty="0"/>
          </a:p>
        </p:txBody>
      </p:sp>
      <p:sp>
        <p:nvSpPr>
          <p:cNvPr id="3" name="Content Placeholder 2"/>
          <p:cNvSpPr>
            <a:spLocks noGrp="1"/>
          </p:cNvSpPr>
          <p:nvPr>
            <p:ph sz="quarter" idx="10"/>
          </p:nvPr>
        </p:nvSpPr>
        <p:spPr>
          <a:xfrm>
            <a:off x="1121104" y="2315963"/>
            <a:ext cx="14423693" cy="5753981"/>
          </a:xfrm>
        </p:spPr>
        <p:txBody>
          <a:bodyPr/>
          <a:lstStyle/>
          <a:p>
            <a:r>
              <a:rPr lang="en-US" dirty="0"/>
              <a:t>Recipe: (chef-apply cookbook)::(chef-apply recipe)</a:t>
            </a:r>
          </a:p>
          <a:p>
            <a:r>
              <a:rPr lang="en-US" dirty="0" smtClean="0"/>
              <a:t>  * </a:t>
            </a:r>
            <a:r>
              <a:rPr lang="en-US" dirty="0" err="1" smtClean="0"/>
              <a:t>yum_package</a:t>
            </a:r>
            <a:r>
              <a:rPr lang="en-US" dirty="0" smtClean="0"/>
              <a:t>[</a:t>
            </a:r>
            <a:r>
              <a:rPr lang="en-US" dirty="0" err="1" smtClean="0"/>
              <a:t>nano</a:t>
            </a:r>
            <a:r>
              <a:rPr lang="en-US" dirty="0" smtClean="0"/>
              <a:t>] action install (up to date)</a:t>
            </a:r>
          </a:p>
          <a:p>
            <a:r>
              <a:rPr lang="en-US" dirty="0" smtClean="0"/>
              <a:t>  * </a:t>
            </a:r>
            <a:r>
              <a:rPr lang="en-US" dirty="0" err="1" smtClean="0"/>
              <a:t>yum_package</a:t>
            </a:r>
            <a:r>
              <a:rPr lang="en-US" dirty="0" smtClean="0"/>
              <a:t>[vim] action install (up to date)</a:t>
            </a:r>
          </a:p>
          <a:p>
            <a:r>
              <a:rPr lang="en-US" dirty="0" smtClean="0"/>
              <a:t>  * </a:t>
            </a:r>
            <a:r>
              <a:rPr lang="en-US" dirty="0" err="1" smtClean="0"/>
              <a:t>yum_package</a:t>
            </a:r>
            <a:r>
              <a:rPr lang="en-US" dirty="0" smtClean="0"/>
              <a:t>[emacs] action install (up to date)</a:t>
            </a:r>
          </a:p>
          <a:p>
            <a:r>
              <a:rPr lang="en-US" dirty="0" smtClean="0"/>
              <a:t>  * </a:t>
            </a:r>
            <a:r>
              <a:rPr lang="en-US" dirty="0" err="1" smtClean="0"/>
              <a:t>yum_package</a:t>
            </a:r>
            <a:r>
              <a:rPr lang="en-US" dirty="0" smtClean="0"/>
              <a:t>[tree] action install (up to date)</a:t>
            </a:r>
          </a:p>
          <a:p>
            <a:r>
              <a:rPr lang="en-US" dirty="0" smtClean="0"/>
              <a:t>  * </a:t>
            </a:r>
            <a:r>
              <a:rPr lang="en-US" dirty="0" err="1" smtClean="0"/>
              <a:t>yum_package</a:t>
            </a:r>
            <a:r>
              <a:rPr lang="en-US" dirty="0" smtClean="0"/>
              <a:t>[</a:t>
            </a:r>
            <a:r>
              <a:rPr lang="en-US" dirty="0" err="1" smtClean="0"/>
              <a:t>git</a:t>
            </a:r>
            <a:r>
              <a:rPr lang="en-US" dirty="0" smtClean="0"/>
              <a:t>] action install</a:t>
            </a:r>
          </a:p>
          <a:p>
            <a:r>
              <a:rPr lang="en-US" dirty="0" smtClean="0"/>
              <a:t>    - install version 1.7.1-3.el6_4.1 of package </a:t>
            </a:r>
            <a:r>
              <a:rPr lang="en-US" dirty="0" err="1" smtClean="0"/>
              <a:t>git</a:t>
            </a:r>
            <a:endParaRPr lang="en-US" dirty="0" smtClean="0"/>
          </a:p>
          <a:p>
            <a:r>
              <a:rPr lang="en-US" dirty="0" smtClean="0"/>
              <a:t>  * file[/etc/</a:t>
            </a:r>
            <a:r>
              <a:rPr lang="en-US" dirty="0" err="1" smtClean="0"/>
              <a:t>motd</a:t>
            </a:r>
            <a:r>
              <a:rPr lang="en-US" dirty="0" smtClean="0"/>
              <a:t>] action create (up to date)</a:t>
            </a:r>
          </a:p>
          <a:p>
            <a:endParaRPr lang="en-US" dirty="0"/>
          </a:p>
        </p:txBody>
      </p:sp>
      <p:sp>
        <p:nvSpPr>
          <p:cNvPr id="4" name="Text Placeholder 3"/>
          <p:cNvSpPr>
            <a:spLocks noGrp="1"/>
          </p:cNvSpPr>
          <p:nvPr>
            <p:ph type="body" sz="quarter" idx="11"/>
          </p:nvPr>
        </p:nvSpPr>
        <p:spPr/>
        <p:txBody>
          <a:bodyPr/>
          <a:lstStyle/>
          <a:p>
            <a:r>
              <a:rPr lang="en-US" dirty="0" smtClean="0"/>
              <a:t>$ sudo chef-apply </a:t>
            </a:r>
            <a:r>
              <a:rPr lang="en-US" dirty="0" err="1" smtClean="0"/>
              <a:t>setup.rb</a:t>
            </a:r>
            <a:endParaRPr lang="en-US" dirty="0"/>
          </a:p>
        </p:txBody>
      </p:sp>
      <p:sp>
        <p:nvSpPr>
          <p:cNvPr id="5" name="Rectangle 4"/>
          <p:cNvSpPr/>
          <p:nvPr/>
        </p:nvSpPr>
        <p:spPr bwMode="auto">
          <a:xfrm>
            <a:off x="1107217" y="4681615"/>
            <a:ext cx="14417959" cy="530465"/>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err="1">
              <a:gradFill>
                <a:gsLst>
                  <a:gs pos="0">
                    <a:srgbClr val="FFFFFF"/>
                  </a:gs>
                  <a:gs pos="100000">
                    <a:srgbClr val="FFFFFF"/>
                  </a:gs>
                </a:gsLst>
                <a:lin ang="5400000" scaled="0"/>
              </a:gradFill>
            </a:endParaRPr>
          </a:p>
        </p:txBody>
      </p:sp>
      <p:sp>
        <p:nvSpPr>
          <p:cNvPr id="6" name="Footer Placeholder 5"/>
          <p:cNvSpPr>
            <a:spLocks noGrp="1"/>
          </p:cNvSpPr>
          <p:nvPr>
            <p:ph type="ftr" sz="quarter" idx="14"/>
          </p:nvPr>
        </p:nvSpPr>
        <p:spPr/>
        <p:txBody>
          <a:bodyPr/>
          <a:lstStyle/>
          <a:p>
            <a:pPr algn="l"/>
            <a:r>
              <a:rPr lang="en-US" smtClean="0">
                <a:solidFill>
                  <a:srgbClr val="7D868C"/>
                </a:solidFill>
              </a:rPr>
              <a:t>©2015 Chef Software Inc</a:t>
            </a:r>
            <a:r>
              <a:rPr lang="en-US" smtClean="0"/>
              <a:t>.</a:t>
            </a:r>
            <a:endParaRPr lang="en-US" dirty="0"/>
          </a:p>
        </p:txBody>
      </p:sp>
      <p:sp>
        <p:nvSpPr>
          <p:cNvPr id="7" name="Slide Number Placeholder 6"/>
          <p:cNvSpPr>
            <a:spLocks noGrp="1"/>
          </p:cNvSpPr>
          <p:nvPr>
            <p:ph type="sldNum" sz="quarter" idx="15"/>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232914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3.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Props1.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2.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3.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921749B-AEB7-461B-845F-603CABD25259}">
  <ds:schemaRefs>
    <ds:schemaRef ds:uri="http://purl.org/dc/elements/1.1/"/>
    <ds:schemaRef ds:uri="http://schemas.microsoft.com/office/2006/metadata/properties"/>
    <ds:schemaRef ds:uri="http://purl.org/dc/terms/"/>
    <ds:schemaRef ds:uri="7bb5d761-a2ea-4873-95f7-7a6658fb3ef0"/>
    <ds:schemaRef ds:uri="http://schemas.microsoft.com/office/2006/documentManagement/types"/>
    <ds:schemaRef ds:uri="http://schemas.openxmlformats.org/package/2006/metadata/core-properti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14771</TotalTime>
  <Words>4278</Words>
  <Application>Microsoft Office PowerPoint</Application>
  <PresentationFormat>Custom</PresentationFormat>
  <Paragraphs>585</Paragraphs>
  <Slides>41</Slides>
  <Notes>41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Arial</vt:lpstr>
      <vt:lpstr>Courier New</vt:lpstr>
      <vt:lpstr>Gill Sans MT</vt:lpstr>
      <vt:lpstr>Inconsolata</vt:lpstr>
      <vt:lpstr>Wingdings</vt:lpstr>
      <vt:lpstr>ChefDk3.2Template</vt:lpstr>
      <vt:lpstr>Cookbooks</vt:lpstr>
      <vt:lpstr>Objectives</vt:lpstr>
      <vt:lpstr>Questions You May Have</vt:lpstr>
      <vt:lpstr>Collaboration and Version Control</vt:lpstr>
      <vt:lpstr>Versioning Pros and Cons</vt:lpstr>
      <vt:lpstr>Git Version Control</vt:lpstr>
      <vt:lpstr>Lab: Install git</vt:lpstr>
      <vt:lpstr>Lab: Adding the git Package</vt:lpstr>
      <vt:lpstr>Lab: Re-apply the Setup Recipe</vt:lpstr>
      <vt:lpstr>What is 'chef'?</vt:lpstr>
      <vt:lpstr>What can 'chef' do?</vt:lpstr>
      <vt:lpstr>Cookbooks</vt:lpstr>
      <vt:lpstr>What Can 'chef generate' Do?</vt:lpstr>
      <vt:lpstr>What Can 'chef generate cookbook' Do?</vt:lpstr>
      <vt:lpstr>GE: Let's Create a Cookbook</vt:lpstr>
      <vt:lpstr>GE: The Cookbook Has a README</vt:lpstr>
      <vt:lpstr>README.md</vt:lpstr>
      <vt:lpstr>GE: The Cookbook Has Some Metadata</vt:lpstr>
      <vt:lpstr>metadata.rb</vt:lpstr>
      <vt:lpstr>GE: Let's Take a Look at the Metadata</vt:lpstr>
      <vt:lpstr>GE: The Cookbook Has a Folder for Recipes</vt:lpstr>
      <vt:lpstr>GE: The Cookbook Has a Default Recipe</vt:lpstr>
      <vt:lpstr>GE: Copy the Recipe into the Cookbook</vt:lpstr>
      <vt:lpstr>Group Exercise: Version Control</vt:lpstr>
      <vt:lpstr>GE: Move into the Cookbook Directory</vt:lpstr>
      <vt:lpstr>GE: Initialize the Directory as a git Repository</vt:lpstr>
      <vt:lpstr>GE: Use 'git add' to Stage Files to be Committed</vt:lpstr>
      <vt:lpstr>Staging Area</vt:lpstr>
      <vt:lpstr>GE: Use 'git status' to View the Staged Files</vt:lpstr>
      <vt:lpstr>GE: Use 'git commit' to Save the Staged Changes</vt:lpstr>
      <vt:lpstr>Git Version Control</vt:lpstr>
      <vt:lpstr>GE: Move out of the Workstation Cookbook</vt:lpstr>
      <vt:lpstr>Lab: Setting up a Web Server</vt:lpstr>
      <vt:lpstr>Lab: Create a Cookbook</vt:lpstr>
      <vt:lpstr>Lab: Create Apache Recipe</vt:lpstr>
      <vt:lpstr>Lab: Create Apache Recipe</vt:lpstr>
      <vt:lpstr>Lab: Apply the Server Recipe</vt:lpstr>
      <vt:lpstr>Lab: Verify That the Website is Available</vt:lpstr>
      <vt:lpstr>Lab: Commit Your Work</vt:lpstr>
      <vt:lpstr>Discussion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Steve Del Fante</cp:lastModifiedBy>
  <cp:revision>1799</cp:revision>
  <cp:lastPrinted>2015-02-07T23:49:10Z</cp:lastPrinted>
  <dcterms:created xsi:type="dcterms:W3CDTF">2012-09-13T17:36:07Z</dcterms:created>
  <dcterms:modified xsi:type="dcterms:W3CDTF">2015-09-30T15:42:03Z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